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73" r:id="rId2"/>
    <p:sldId id="264" r:id="rId3"/>
    <p:sldId id="278" r:id="rId4"/>
    <p:sldId id="274" r:id="rId5"/>
    <p:sldId id="275" r:id="rId6"/>
    <p:sldId id="276" r:id="rId7"/>
    <p:sldId id="277" r:id="rId8"/>
    <p:sldId id="262" r:id="rId9"/>
    <p:sldId id="269" r:id="rId10"/>
    <p:sldId id="279" r:id="rId11"/>
    <p:sldId id="280" r:id="rId12"/>
    <p:sldId id="281" r:id="rId13"/>
    <p:sldId id="271" r:id="rId14"/>
    <p:sldId id="272" r:id="rId15"/>
    <p:sldId id="26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AE22"/>
    <a:srgbClr val="DF3FB1"/>
    <a:srgbClr val="660033"/>
    <a:srgbClr val="0707B9"/>
    <a:srgbClr val="00FF00"/>
    <a:srgbClr val="28F66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Расходы, тыс.руб.</c:v>
                </c:pt>
              </c:strCache>
            </c:strRef>
          </c:tx>
          <c:spPr>
            <a:ln w="66675">
              <a:noFill/>
            </a:ln>
          </c:spPr>
          <c:explosion val="25"/>
          <c:dPt>
            <c:idx val="0"/>
            <c:spPr>
              <a:solidFill>
                <a:srgbClr val="00FF00"/>
              </a:solidFill>
              <a:ln w="66675">
                <a:noFill/>
              </a:ln>
            </c:spPr>
          </c:dPt>
          <c:dPt>
            <c:idx val="1"/>
            <c:spPr>
              <a:solidFill>
                <a:srgbClr val="FFFF00"/>
              </a:solidFill>
              <a:ln w="66675">
                <a:noFill/>
              </a:ln>
            </c:spPr>
          </c:dPt>
          <c:dPt>
            <c:idx val="2"/>
            <c:spPr>
              <a:solidFill>
                <a:srgbClr val="7030A0"/>
              </a:solidFill>
              <a:ln w="66675">
                <a:noFill/>
              </a:ln>
            </c:spPr>
          </c:dPt>
          <c:dPt>
            <c:idx val="3"/>
            <c:spPr>
              <a:solidFill>
                <a:schemeClr val="tx2">
                  <a:lumMod val="60000"/>
                  <a:lumOff val="40000"/>
                </a:schemeClr>
              </a:solidFill>
              <a:ln w="66675">
                <a:noFill/>
              </a:ln>
            </c:spPr>
          </c:dPt>
          <c:dPt>
            <c:idx val="4"/>
            <c:spPr>
              <a:solidFill>
                <a:srgbClr val="28F66D"/>
              </a:solidFill>
              <a:ln w="66675">
                <a:noFill/>
              </a:ln>
            </c:spPr>
          </c:dPt>
          <c:dPt>
            <c:idx val="6"/>
            <c:spPr>
              <a:solidFill>
                <a:schemeClr val="bg2">
                  <a:lumMod val="50000"/>
                </a:schemeClr>
              </a:solidFill>
              <a:ln w="66675">
                <a:noFill/>
              </a:ln>
            </c:spPr>
          </c:dPt>
          <c:dPt>
            <c:idx val="7"/>
            <c:spPr>
              <a:solidFill>
                <a:srgbClr val="C00000"/>
              </a:solidFill>
              <a:ln w="66675">
                <a:noFill/>
              </a:ln>
            </c:spPr>
          </c:dPt>
          <c:dLbls>
            <c:dLbl>
              <c:idx val="0"/>
              <c:layout>
                <c:manualLayout>
                  <c:x val="-2.7944116360454987E-2"/>
                  <c:y val="9.1922449171033413E-2"/>
                </c:manualLayout>
              </c:layout>
              <c:showVal val="1"/>
            </c:dLbl>
            <c:dLbl>
              <c:idx val="2"/>
              <c:layout>
                <c:manualLayout>
                  <c:x val="9.1400918635170646E-3"/>
                  <c:y val="-1.8850369534210366E-2"/>
                </c:manualLayout>
              </c:layout>
              <c:showVal val="1"/>
            </c:dLbl>
            <c:dLbl>
              <c:idx val="3"/>
              <c:layout>
                <c:manualLayout>
                  <c:x val="-9.8963254593175728E-3"/>
                  <c:y val="-5.9548763048788327E-3"/>
                </c:manualLayout>
              </c:layout>
              <c:showVal val="1"/>
            </c:dLbl>
            <c:dLbl>
              <c:idx val="4"/>
              <c:layout>
                <c:manualLayout>
                  <c:x val="1.6955380577427903E-3"/>
                  <c:y val="4.0502103186102426E-3"/>
                </c:manualLayout>
              </c:layout>
              <c:showVal val="1"/>
            </c:dLbl>
            <c:dLbl>
              <c:idx val="5"/>
              <c:layout>
                <c:manualLayout>
                  <c:x val="-4.0742782152231073E-2"/>
                  <c:y val="-1.6067221965487353E-2"/>
                </c:manualLayout>
              </c:layout>
              <c:showVal val="1"/>
            </c:dLbl>
            <c:dLbl>
              <c:idx val="6"/>
              <c:layout>
                <c:manualLayout>
                  <c:x val="3.2938538932633463E-3"/>
                  <c:y val="-2.3517374397750132E-2"/>
                </c:manualLayout>
              </c:layout>
              <c:showVal val="1"/>
            </c:dLbl>
            <c:dLbl>
              <c:idx val="7"/>
              <c:layout>
                <c:manualLayout>
                  <c:x val="1.5581802274715693E-3"/>
                  <c:y val="-2.2445498774520116E-2"/>
                </c:manualLayout>
              </c:layout>
              <c:showVal val="1"/>
            </c:dLbl>
            <c:dLbl>
              <c:idx val="8"/>
              <c:layout>
                <c:manualLayout>
                  <c:x val="-1.0663932633420822E-2"/>
                  <c:y val="2.1599245664192974E-2"/>
                </c:manualLayout>
              </c:layout>
              <c:showVal val="1"/>
            </c:dLbl>
            <c:txPr>
              <a:bodyPr/>
              <a:lstStyle/>
              <a:p>
                <a:pPr>
                  <a:defRPr b="1" cap="none" spc="0">
                    <a:ln w="10541" cmpd="sng">
                      <a:solidFill>
                        <a:schemeClr val="tx1"/>
                      </a:solidFill>
                      <a:prstDash val="solid"/>
                    </a:ln>
                    <a:solidFill>
                      <a:schemeClr val="tx1"/>
                    </a:solidFill>
                    <a:effectLst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Лист1!$A$2:$A$9</c:f>
              <c:strCache>
                <c:ptCount val="8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 (благоустройство)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3427.6</c:v>
                </c:pt>
                <c:pt idx="1">
                  <c:v>156.80000000000001</c:v>
                </c:pt>
                <c:pt idx="2" formatCode="0.0">
                  <c:v>88</c:v>
                </c:pt>
                <c:pt idx="3">
                  <c:v>368</c:v>
                </c:pt>
                <c:pt idx="4">
                  <c:v>155.19999999999999</c:v>
                </c:pt>
                <c:pt idx="5">
                  <c:v>1</c:v>
                </c:pt>
                <c:pt idx="6">
                  <c:v>881.4</c:v>
                </c:pt>
                <c:pt idx="7">
                  <c:v>370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  <c:txPr>
        <a:bodyPr/>
        <a:lstStyle/>
        <a:p>
          <a:pPr>
            <a:defRPr sz="1800" b="1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E80BA0-C55F-451D-B279-3C7ADA8F72BB}" type="doc">
      <dgm:prSet loTypeId="urn:microsoft.com/office/officeart/2005/8/layout/hList9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49478EC-4AAC-4FB3-AE03-0B382E6F502C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1,5 тыс. руб.</a:t>
          </a:r>
          <a:endParaRPr lang="ru-RU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9FA92F0-1707-4B92-A79B-D4C2C7F8D717}" type="parTrans" cxnId="{A61E8143-2894-4736-95AB-4B46B9B825B4}">
      <dgm:prSet/>
      <dgm:spPr/>
      <dgm:t>
        <a:bodyPr/>
        <a:lstStyle/>
        <a:p>
          <a:endParaRPr lang="ru-RU"/>
        </a:p>
      </dgm:t>
    </dgm:pt>
    <dgm:pt modelId="{9FC1D4B1-3430-4BF9-853D-3EEF6C8A9B7B}" type="sibTrans" cxnId="{A61E8143-2894-4736-95AB-4B46B9B825B4}">
      <dgm:prSet/>
      <dgm:spPr/>
      <dgm:t>
        <a:bodyPr/>
        <a:lstStyle/>
        <a:p>
          <a:endParaRPr lang="ru-RU"/>
        </a:p>
      </dgm:t>
    </dgm:pt>
    <dgm:pt modelId="{75C788DD-3B55-4A85-8ACE-4FB974168D8C}">
      <dgm:prSet phldrT="[Текст]" custT="1"/>
      <dgm:spPr/>
      <dgm:t>
        <a:bodyPr/>
        <a:lstStyle/>
        <a:p>
          <a:pPr algn="ctr"/>
          <a:r>
            <a:rPr lang="ru-RU" sz="2000" b="1" dirty="0" smtClean="0">
              <a:ln w="10541" cmpd="sng">
                <a:prstDash val="solid"/>
              </a:ln>
              <a:latin typeface="Times New Roman" pitchFamily="18" charset="0"/>
              <a:cs typeface="Times New Roman" pitchFamily="18" charset="0"/>
            </a:rPr>
            <a:t>Подпрограмма «Развитие и сохранение культуры и искусства муниципального образования» (проведение мероприятий  в сфере молодежной политики, передача части полномочий в сфере культуры и библиотечного обслуживания)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BBAEF37F-7C3E-49A3-BB94-5B0292E89DE6}" type="parTrans" cxnId="{958A4414-191C-4C7B-BE4B-A5A3DDE0F9EB}">
      <dgm:prSet/>
      <dgm:spPr/>
      <dgm:t>
        <a:bodyPr/>
        <a:lstStyle/>
        <a:p>
          <a:endParaRPr lang="ru-RU"/>
        </a:p>
      </dgm:t>
    </dgm:pt>
    <dgm:pt modelId="{1F2DC301-A568-483E-A394-D089C79CDDC8}" type="sibTrans" cxnId="{958A4414-191C-4C7B-BE4B-A5A3DDE0F9EB}">
      <dgm:prSet/>
      <dgm:spPr/>
      <dgm:t>
        <a:bodyPr/>
        <a:lstStyle/>
        <a:p>
          <a:endParaRPr lang="ru-RU"/>
        </a:p>
      </dgm:t>
    </dgm:pt>
    <dgm:pt modelId="{C9293D6A-F8C3-4A75-8046-606919B627DC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890,9 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тыс. руб.</a:t>
          </a:r>
          <a:endParaRPr lang="ru-RU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B9662FC-73EF-48D5-8A78-FFEF99AF5377}" type="parTrans" cxnId="{0AC0A5DE-1968-4FA2-9F10-B3F9B7316D4E}">
      <dgm:prSet/>
      <dgm:spPr/>
      <dgm:t>
        <a:bodyPr/>
        <a:lstStyle/>
        <a:p>
          <a:endParaRPr lang="ru-RU"/>
        </a:p>
      </dgm:t>
    </dgm:pt>
    <dgm:pt modelId="{07432DEC-C668-4B56-80DA-3E98D555F129}" type="sibTrans" cxnId="{0AC0A5DE-1968-4FA2-9F10-B3F9B7316D4E}">
      <dgm:prSet/>
      <dgm:spPr/>
      <dgm:t>
        <a:bodyPr/>
        <a:lstStyle/>
        <a:p>
          <a:endParaRPr lang="ru-RU"/>
        </a:p>
      </dgm:t>
    </dgm:pt>
    <dgm:pt modelId="{074F573C-465C-4E8F-B186-685CCC7AABCA}">
      <dgm:prSet custT="1"/>
      <dgm:spPr/>
      <dgm:t>
        <a:bodyPr/>
        <a:lstStyle/>
        <a:p>
          <a:pPr algn="ctr"/>
          <a:r>
            <a:rPr lang="ru-RU" sz="2000" b="1" dirty="0" smtClean="0">
              <a:ln w="10541" cmpd="sng">
                <a:prstDash val="solid"/>
              </a:ln>
              <a:latin typeface="Times New Roman" pitchFamily="18" charset="0"/>
              <a:cs typeface="Times New Roman" pitchFamily="18" charset="0"/>
            </a:rPr>
            <a:t>Подпрограмма «Управление и распоряжение муниципальным имуществом муниципального образования» (мероприятия по эффективному использованию муниципального имущества)</a:t>
          </a:r>
        </a:p>
      </dgm:t>
    </dgm:pt>
    <dgm:pt modelId="{522F3C55-39A2-4AF9-A98D-207F13AF4BE9}" type="parTrans" cxnId="{3549E679-7DBA-4C89-ABCE-5F7119BA51E6}">
      <dgm:prSet/>
      <dgm:spPr/>
      <dgm:t>
        <a:bodyPr/>
        <a:lstStyle/>
        <a:p>
          <a:endParaRPr lang="ru-RU"/>
        </a:p>
      </dgm:t>
    </dgm:pt>
    <dgm:pt modelId="{920D09BB-370C-46AD-A6C8-55A9947A1D47}" type="sibTrans" cxnId="{3549E679-7DBA-4C89-ABCE-5F7119BA51E6}">
      <dgm:prSet/>
      <dgm:spPr/>
      <dgm:t>
        <a:bodyPr/>
        <a:lstStyle/>
        <a:p>
          <a:endParaRPr lang="ru-RU"/>
        </a:p>
      </dgm:t>
    </dgm:pt>
    <dgm:pt modelId="{DC7566F8-2A56-453F-ACA1-08072A2A60BC}" type="pres">
      <dgm:prSet presAssocID="{1DE80BA0-C55F-451D-B279-3C7ADA8F72BB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CFDB75CB-3F24-4F20-8AB7-404BA5BBD545}" type="pres">
      <dgm:prSet presAssocID="{149478EC-4AAC-4FB3-AE03-0B382E6F502C}" presName="posSpace" presStyleCnt="0"/>
      <dgm:spPr/>
    </dgm:pt>
    <dgm:pt modelId="{8353484C-B771-4CAE-9B58-436A339FCC02}" type="pres">
      <dgm:prSet presAssocID="{149478EC-4AAC-4FB3-AE03-0B382E6F502C}" presName="vertFlow" presStyleCnt="0"/>
      <dgm:spPr/>
    </dgm:pt>
    <dgm:pt modelId="{D264443A-DB1D-462E-8056-DF553972D570}" type="pres">
      <dgm:prSet presAssocID="{149478EC-4AAC-4FB3-AE03-0B382E6F502C}" presName="topSpace" presStyleCnt="0"/>
      <dgm:spPr/>
    </dgm:pt>
    <dgm:pt modelId="{7CBCB21F-5499-4617-9438-B8EEE574869F}" type="pres">
      <dgm:prSet presAssocID="{149478EC-4AAC-4FB3-AE03-0B382E6F502C}" presName="firstComp" presStyleCnt="0"/>
      <dgm:spPr/>
    </dgm:pt>
    <dgm:pt modelId="{9EAB1B19-7625-4279-A87A-82A5F7CF9AA7}" type="pres">
      <dgm:prSet presAssocID="{149478EC-4AAC-4FB3-AE03-0B382E6F502C}" presName="firstChild" presStyleLbl="bgAccFollowNode1" presStyleIdx="0" presStyleCnt="2" custScaleX="113333" custScaleY="243318" custLinFactNeighborX="8574" custLinFactNeighborY="1351"/>
      <dgm:spPr/>
      <dgm:t>
        <a:bodyPr/>
        <a:lstStyle/>
        <a:p>
          <a:endParaRPr lang="ru-RU"/>
        </a:p>
      </dgm:t>
    </dgm:pt>
    <dgm:pt modelId="{4A7D026A-05AF-41CC-802F-624CE5AB231B}" type="pres">
      <dgm:prSet presAssocID="{149478EC-4AAC-4FB3-AE03-0B382E6F502C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7F933F-425D-4B15-A43A-9A37E3275787}" type="pres">
      <dgm:prSet presAssocID="{149478EC-4AAC-4FB3-AE03-0B382E6F502C}" presName="negSpace" presStyleCnt="0"/>
      <dgm:spPr/>
    </dgm:pt>
    <dgm:pt modelId="{3ACEA1C2-FFD2-4A5F-9823-B0F8F1179E3B}" type="pres">
      <dgm:prSet presAssocID="{149478EC-4AAC-4FB3-AE03-0B382E6F502C}" presName="circle" presStyleLbl="node1" presStyleIdx="0" presStyleCnt="2" custScaleX="111917" custLinFactNeighborX="-18104" custLinFactNeighborY="-26954"/>
      <dgm:spPr/>
      <dgm:t>
        <a:bodyPr/>
        <a:lstStyle/>
        <a:p>
          <a:endParaRPr lang="ru-RU"/>
        </a:p>
      </dgm:t>
    </dgm:pt>
    <dgm:pt modelId="{2F8BBB96-5B41-4F4B-9CD5-DB36D95C71F8}" type="pres">
      <dgm:prSet presAssocID="{9FC1D4B1-3430-4BF9-853D-3EEF6C8A9B7B}" presName="transSpace" presStyleCnt="0"/>
      <dgm:spPr/>
    </dgm:pt>
    <dgm:pt modelId="{3D54DCC9-A332-4723-BEEC-DB6FC3B80AE0}" type="pres">
      <dgm:prSet presAssocID="{C9293D6A-F8C3-4A75-8046-606919B627DC}" presName="posSpace" presStyleCnt="0"/>
      <dgm:spPr/>
    </dgm:pt>
    <dgm:pt modelId="{76468F42-BB7F-44DA-AF76-19621F9C7C8F}" type="pres">
      <dgm:prSet presAssocID="{C9293D6A-F8C3-4A75-8046-606919B627DC}" presName="vertFlow" presStyleCnt="0"/>
      <dgm:spPr/>
    </dgm:pt>
    <dgm:pt modelId="{74663BAB-B52A-4878-9D8F-683BF82D6F65}" type="pres">
      <dgm:prSet presAssocID="{C9293D6A-F8C3-4A75-8046-606919B627DC}" presName="topSpace" presStyleCnt="0"/>
      <dgm:spPr/>
    </dgm:pt>
    <dgm:pt modelId="{A93F32A2-8EE2-4BCB-B8EC-07DAC4DE0C69}" type="pres">
      <dgm:prSet presAssocID="{C9293D6A-F8C3-4A75-8046-606919B627DC}" presName="firstComp" presStyleCnt="0"/>
      <dgm:spPr/>
    </dgm:pt>
    <dgm:pt modelId="{25AC7FFD-D345-411B-AF5F-4788CA60413D}" type="pres">
      <dgm:prSet presAssocID="{C9293D6A-F8C3-4A75-8046-606919B627DC}" presName="firstChild" presStyleLbl="bgAccFollowNode1" presStyleIdx="1" presStyleCnt="2" custScaleX="110617" custScaleY="252400" custLinFactNeighborX="-6594" custLinFactNeighborY="-5708"/>
      <dgm:spPr/>
      <dgm:t>
        <a:bodyPr/>
        <a:lstStyle/>
        <a:p>
          <a:endParaRPr lang="ru-RU"/>
        </a:p>
      </dgm:t>
    </dgm:pt>
    <dgm:pt modelId="{E23C8162-E286-44EA-8A2E-755B9E7C702A}" type="pres">
      <dgm:prSet presAssocID="{C9293D6A-F8C3-4A75-8046-606919B627DC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10710C-70CA-4542-AC1C-F81863C38A4C}" type="pres">
      <dgm:prSet presAssocID="{C9293D6A-F8C3-4A75-8046-606919B627DC}" presName="negSpace" presStyleCnt="0"/>
      <dgm:spPr/>
    </dgm:pt>
    <dgm:pt modelId="{6E9BF4D5-D24B-4474-AEBF-CCCD780A29B7}" type="pres">
      <dgm:prSet presAssocID="{C9293D6A-F8C3-4A75-8046-606919B627DC}" presName="circle" presStyleLbl="node1" presStyleIdx="1" presStyleCnt="2" custScaleX="111915" custLinFactNeighborX="-21558" custLinFactNeighborY="-23937"/>
      <dgm:spPr/>
      <dgm:t>
        <a:bodyPr/>
        <a:lstStyle/>
        <a:p>
          <a:endParaRPr lang="ru-RU"/>
        </a:p>
      </dgm:t>
    </dgm:pt>
  </dgm:ptLst>
  <dgm:cxnLst>
    <dgm:cxn modelId="{7B5113C6-E33E-4E54-B818-EDCCCBB1F465}" type="presOf" srcId="{C9293D6A-F8C3-4A75-8046-606919B627DC}" destId="{6E9BF4D5-D24B-4474-AEBF-CCCD780A29B7}" srcOrd="0" destOrd="0" presId="urn:microsoft.com/office/officeart/2005/8/layout/hList9"/>
    <dgm:cxn modelId="{A61E8143-2894-4736-95AB-4B46B9B825B4}" srcId="{1DE80BA0-C55F-451D-B279-3C7ADA8F72BB}" destId="{149478EC-4AAC-4FB3-AE03-0B382E6F502C}" srcOrd="0" destOrd="0" parTransId="{69FA92F0-1707-4B92-A79B-D4C2C7F8D717}" sibTransId="{9FC1D4B1-3430-4BF9-853D-3EEF6C8A9B7B}"/>
    <dgm:cxn modelId="{48F6B469-2302-4BC3-9CA5-B370CF63BD5F}" type="presOf" srcId="{75C788DD-3B55-4A85-8ACE-4FB974168D8C}" destId="{4A7D026A-05AF-41CC-802F-624CE5AB231B}" srcOrd="1" destOrd="0" presId="urn:microsoft.com/office/officeart/2005/8/layout/hList9"/>
    <dgm:cxn modelId="{E62E9965-1E3E-4DA8-B583-7AE6B9131739}" type="presOf" srcId="{074F573C-465C-4E8F-B186-685CCC7AABCA}" destId="{E23C8162-E286-44EA-8A2E-755B9E7C702A}" srcOrd="1" destOrd="0" presId="urn:microsoft.com/office/officeart/2005/8/layout/hList9"/>
    <dgm:cxn modelId="{A0152316-765D-457F-81E0-987D9FED8A64}" type="presOf" srcId="{149478EC-4AAC-4FB3-AE03-0B382E6F502C}" destId="{3ACEA1C2-FFD2-4A5F-9823-B0F8F1179E3B}" srcOrd="0" destOrd="0" presId="urn:microsoft.com/office/officeart/2005/8/layout/hList9"/>
    <dgm:cxn modelId="{3549E679-7DBA-4C89-ABCE-5F7119BA51E6}" srcId="{C9293D6A-F8C3-4A75-8046-606919B627DC}" destId="{074F573C-465C-4E8F-B186-685CCC7AABCA}" srcOrd="0" destOrd="0" parTransId="{522F3C55-39A2-4AF9-A98D-207F13AF4BE9}" sibTransId="{920D09BB-370C-46AD-A6C8-55A9947A1D47}"/>
    <dgm:cxn modelId="{958A4414-191C-4C7B-BE4B-A5A3DDE0F9EB}" srcId="{149478EC-4AAC-4FB3-AE03-0B382E6F502C}" destId="{75C788DD-3B55-4A85-8ACE-4FB974168D8C}" srcOrd="0" destOrd="0" parTransId="{BBAEF37F-7C3E-49A3-BB94-5B0292E89DE6}" sibTransId="{1F2DC301-A568-483E-A394-D089C79CDDC8}"/>
    <dgm:cxn modelId="{C89D4FBB-9CED-4BFD-B85A-6B021A1B9D1B}" type="presOf" srcId="{074F573C-465C-4E8F-B186-685CCC7AABCA}" destId="{25AC7FFD-D345-411B-AF5F-4788CA60413D}" srcOrd="0" destOrd="0" presId="urn:microsoft.com/office/officeart/2005/8/layout/hList9"/>
    <dgm:cxn modelId="{0AC0A5DE-1968-4FA2-9F10-B3F9B7316D4E}" srcId="{1DE80BA0-C55F-451D-B279-3C7ADA8F72BB}" destId="{C9293D6A-F8C3-4A75-8046-606919B627DC}" srcOrd="1" destOrd="0" parTransId="{8B9662FC-73EF-48D5-8A78-FFEF99AF5377}" sibTransId="{07432DEC-C668-4B56-80DA-3E98D555F129}"/>
    <dgm:cxn modelId="{D002D576-93F9-466F-85F9-37269B75F6AC}" type="presOf" srcId="{75C788DD-3B55-4A85-8ACE-4FB974168D8C}" destId="{9EAB1B19-7625-4279-A87A-82A5F7CF9AA7}" srcOrd="0" destOrd="0" presId="urn:microsoft.com/office/officeart/2005/8/layout/hList9"/>
    <dgm:cxn modelId="{D6E1C6DD-4FD2-4453-8BB5-AACA22CB91DE}" type="presOf" srcId="{1DE80BA0-C55F-451D-B279-3C7ADA8F72BB}" destId="{DC7566F8-2A56-453F-ACA1-08072A2A60BC}" srcOrd="0" destOrd="0" presId="urn:microsoft.com/office/officeart/2005/8/layout/hList9"/>
    <dgm:cxn modelId="{BA09F617-72D7-4E41-81ED-3E7BE7E9BF9D}" type="presParOf" srcId="{DC7566F8-2A56-453F-ACA1-08072A2A60BC}" destId="{CFDB75CB-3F24-4F20-8AB7-404BA5BBD545}" srcOrd="0" destOrd="0" presId="urn:microsoft.com/office/officeart/2005/8/layout/hList9"/>
    <dgm:cxn modelId="{9894565C-5CBE-4B68-B2C1-2A52CFFE3ED0}" type="presParOf" srcId="{DC7566F8-2A56-453F-ACA1-08072A2A60BC}" destId="{8353484C-B771-4CAE-9B58-436A339FCC02}" srcOrd="1" destOrd="0" presId="urn:microsoft.com/office/officeart/2005/8/layout/hList9"/>
    <dgm:cxn modelId="{6579D1EB-33AB-4839-A076-836BA320D153}" type="presParOf" srcId="{8353484C-B771-4CAE-9B58-436A339FCC02}" destId="{D264443A-DB1D-462E-8056-DF553972D570}" srcOrd="0" destOrd="0" presId="urn:microsoft.com/office/officeart/2005/8/layout/hList9"/>
    <dgm:cxn modelId="{823A475F-F04A-4DF5-BF9D-9BDB552433DD}" type="presParOf" srcId="{8353484C-B771-4CAE-9B58-436A339FCC02}" destId="{7CBCB21F-5499-4617-9438-B8EEE574869F}" srcOrd="1" destOrd="0" presId="urn:microsoft.com/office/officeart/2005/8/layout/hList9"/>
    <dgm:cxn modelId="{1E78EEC4-DE4D-4D85-A7B2-CF6DEED2D676}" type="presParOf" srcId="{7CBCB21F-5499-4617-9438-B8EEE574869F}" destId="{9EAB1B19-7625-4279-A87A-82A5F7CF9AA7}" srcOrd="0" destOrd="0" presId="urn:microsoft.com/office/officeart/2005/8/layout/hList9"/>
    <dgm:cxn modelId="{F8F3D416-9381-42DE-A30D-9A6C60A55514}" type="presParOf" srcId="{7CBCB21F-5499-4617-9438-B8EEE574869F}" destId="{4A7D026A-05AF-41CC-802F-624CE5AB231B}" srcOrd="1" destOrd="0" presId="urn:microsoft.com/office/officeart/2005/8/layout/hList9"/>
    <dgm:cxn modelId="{57FCB868-1F1B-455F-A17D-99FEEC8E48A4}" type="presParOf" srcId="{DC7566F8-2A56-453F-ACA1-08072A2A60BC}" destId="{977F933F-425D-4B15-A43A-9A37E3275787}" srcOrd="2" destOrd="0" presId="urn:microsoft.com/office/officeart/2005/8/layout/hList9"/>
    <dgm:cxn modelId="{966F6896-93BA-48C5-BF91-C70B7E63DED4}" type="presParOf" srcId="{DC7566F8-2A56-453F-ACA1-08072A2A60BC}" destId="{3ACEA1C2-FFD2-4A5F-9823-B0F8F1179E3B}" srcOrd="3" destOrd="0" presId="urn:microsoft.com/office/officeart/2005/8/layout/hList9"/>
    <dgm:cxn modelId="{0B471B03-D649-42A1-89D3-6F6293B435B6}" type="presParOf" srcId="{DC7566F8-2A56-453F-ACA1-08072A2A60BC}" destId="{2F8BBB96-5B41-4F4B-9CD5-DB36D95C71F8}" srcOrd="4" destOrd="0" presId="urn:microsoft.com/office/officeart/2005/8/layout/hList9"/>
    <dgm:cxn modelId="{ED330606-940A-44C8-8B34-8CF6969A830A}" type="presParOf" srcId="{DC7566F8-2A56-453F-ACA1-08072A2A60BC}" destId="{3D54DCC9-A332-4723-BEEC-DB6FC3B80AE0}" srcOrd="5" destOrd="0" presId="urn:microsoft.com/office/officeart/2005/8/layout/hList9"/>
    <dgm:cxn modelId="{BC7C5A30-497F-432F-893C-A483BB36CD57}" type="presParOf" srcId="{DC7566F8-2A56-453F-ACA1-08072A2A60BC}" destId="{76468F42-BB7F-44DA-AF76-19621F9C7C8F}" srcOrd="6" destOrd="0" presId="urn:microsoft.com/office/officeart/2005/8/layout/hList9"/>
    <dgm:cxn modelId="{335B9BAA-9830-4A1A-9275-9B4426963511}" type="presParOf" srcId="{76468F42-BB7F-44DA-AF76-19621F9C7C8F}" destId="{74663BAB-B52A-4878-9D8F-683BF82D6F65}" srcOrd="0" destOrd="0" presId="urn:microsoft.com/office/officeart/2005/8/layout/hList9"/>
    <dgm:cxn modelId="{E6EE07A7-1F7C-4C45-A550-3171A028FEEC}" type="presParOf" srcId="{76468F42-BB7F-44DA-AF76-19621F9C7C8F}" destId="{A93F32A2-8EE2-4BCB-B8EC-07DAC4DE0C69}" srcOrd="1" destOrd="0" presId="urn:microsoft.com/office/officeart/2005/8/layout/hList9"/>
    <dgm:cxn modelId="{DDF645CA-01CD-4A17-83AF-A24E98685D2F}" type="presParOf" srcId="{A93F32A2-8EE2-4BCB-B8EC-07DAC4DE0C69}" destId="{25AC7FFD-D345-411B-AF5F-4788CA60413D}" srcOrd="0" destOrd="0" presId="urn:microsoft.com/office/officeart/2005/8/layout/hList9"/>
    <dgm:cxn modelId="{5FD7BE48-B7AC-438C-BEEC-68DAB06CB11E}" type="presParOf" srcId="{A93F32A2-8EE2-4BCB-B8EC-07DAC4DE0C69}" destId="{E23C8162-E286-44EA-8A2E-755B9E7C702A}" srcOrd="1" destOrd="0" presId="urn:microsoft.com/office/officeart/2005/8/layout/hList9"/>
    <dgm:cxn modelId="{DE5AD668-79A4-435C-A4AD-4C757D1D7BE1}" type="presParOf" srcId="{DC7566F8-2A56-453F-ACA1-08072A2A60BC}" destId="{C610710C-70CA-4542-AC1C-F81863C38A4C}" srcOrd="7" destOrd="0" presId="urn:microsoft.com/office/officeart/2005/8/layout/hList9"/>
    <dgm:cxn modelId="{09EF5805-5987-4949-9200-AE4D2CDE0025}" type="presParOf" srcId="{DC7566F8-2A56-453F-ACA1-08072A2A60BC}" destId="{6E9BF4D5-D24B-4474-AEBF-CCCD780A29B7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E80BA0-C55F-451D-B279-3C7ADA8F72BB}" type="doc">
      <dgm:prSet loTypeId="urn:microsoft.com/office/officeart/2005/8/layout/hList9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49478EC-4AAC-4FB3-AE03-0B382E6F502C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50,0 тыс. руб.</a:t>
          </a:r>
          <a:endParaRPr lang="ru-RU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9FA92F0-1707-4B92-A79B-D4C2C7F8D717}" type="parTrans" cxnId="{A61E8143-2894-4736-95AB-4B46B9B825B4}">
      <dgm:prSet/>
      <dgm:spPr/>
      <dgm:t>
        <a:bodyPr/>
        <a:lstStyle/>
        <a:p>
          <a:endParaRPr lang="ru-RU"/>
        </a:p>
      </dgm:t>
    </dgm:pt>
    <dgm:pt modelId="{9FC1D4B1-3430-4BF9-853D-3EEF6C8A9B7B}" type="sibTrans" cxnId="{A61E8143-2894-4736-95AB-4B46B9B825B4}">
      <dgm:prSet/>
      <dgm:spPr/>
      <dgm:t>
        <a:bodyPr/>
        <a:lstStyle/>
        <a:p>
          <a:endParaRPr lang="ru-RU"/>
        </a:p>
      </dgm:t>
    </dgm:pt>
    <dgm:pt modelId="{75C788DD-3B55-4A85-8ACE-4FB974168D8C}">
      <dgm:prSet phldrT="[Текст]" custT="1"/>
      <dgm:spPr/>
      <dgm:t>
        <a:bodyPr/>
        <a:lstStyle/>
        <a:p>
          <a:pPr algn="ctr"/>
          <a:r>
            <a:rPr lang="ru-RU" sz="1800" b="1" dirty="0" smtClean="0">
              <a:ln w="10541" cmpd="sng">
                <a:prstDash val="solid"/>
              </a:ln>
              <a:latin typeface="Times New Roman" pitchFamily="18" charset="0"/>
              <a:cs typeface="Times New Roman" pitchFamily="18" charset="0"/>
            </a:rPr>
            <a:t>Подпрограмма «Комплексные меры противодействия злоупотреблению наркотиками и их незаконному обороту на территории муниципального образования» (реализация на территории поселения мер направленных на противодействие злоупотреблению наркотическими средствами и их незаконному обороту)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BAEF37F-7C3E-49A3-BB94-5B0292E89DE6}" type="parTrans" cxnId="{958A4414-191C-4C7B-BE4B-A5A3DDE0F9EB}">
      <dgm:prSet/>
      <dgm:spPr/>
      <dgm:t>
        <a:bodyPr/>
        <a:lstStyle/>
        <a:p>
          <a:endParaRPr lang="ru-RU"/>
        </a:p>
      </dgm:t>
    </dgm:pt>
    <dgm:pt modelId="{1F2DC301-A568-483E-A394-D089C79CDDC8}" type="sibTrans" cxnId="{958A4414-191C-4C7B-BE4B-A5A3DDE0F9EB}">
      <dgm:prSet/>
      <dgm:spPr/>
      <dgm:t>
        <a:bodyPr/>
        <a:lstStyle/>
        <a:p>
          <a:endParaRPr lang="ru-RU"/>
        </a:p>
      </dgm:t>
    </dgm:pt>
    <dgm:pt modelId="{C9293D6A-F8C3-4A75-8046-606919B627DC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155,2 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тыс. руб.</a:t>
          </a:r>
          <a:endParaRPr lang="ru-RU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B9662FC-73EF-48D5-8A78-FFEF99AF5377}" type="parTrans" cxnId="{0AC0A5DE-1968-4FA2-9F10-B3F9B7316D4E}">
      <dgm:prSet/>
      <dgm:spPr/>
      <dgm:t>
        <a:bodyPr/>
        <a:lstStyle/>
        <a:p>
          <a:endParaRPr lang="ru-RU"/>
        </a:p>
      </dgm:t>
    </dgm:pt>
    <dgm:pt modelId="{07432DEC-C668-4B56-80DA-3E98D555F129}" type="sibTrans" cxnId="{0AC0A5DE-1968-4FA2-9F10-B3F9B7316D4E}">
      <dgm:prSet/>
      <dgm:spPr/>
      <dgm:t>
        <a:bodyPr/>
        <a:lstStyle/>
        <a:p>
          <a:endParaRPr lang="ru-RU"/>
        </a:p>
      </dgm:t>
    </dgm:pt>
    <dgm:pt modelId="{074F573C-465C-4E8F-B186-685CCC7AABCA}">
      <dgm:prSet custT="1"/>
      <dgm:spPr/>
      <dgm:t>
        <a:bodyPr/>
        <a:lstStyle/>
        <a:p>
          <a:pPr algn="ctr"/>
          <a:r>
            <a:rPr lang="ru-RU" sz="2000" b="1" dirty="0" smtClean="0">
              <a:ln w="10541" cmpd="sng">
                <a:prstDash val="solid"/>
              </a:ln>
              <a:latin typeface="Times New Roman" pitchFamily="18" charset="0"/>
              <a:cs typeface="Times New Roman" pitchFamily="18" charset="0"/>
            </a:rPr>
            <a:t>Подпрограмма «Развитие жилищно-коммунального хозяйства, сети бытового обслуживания и благоустройства муниципального образования» (мероприятия в рамках благоустройства территории муниципального образования) </a:t>
          </a:r>
        </a:p>
      </dgm:t>
    </dgm:pt>
    <dgm:pt modelId="{522F3C55-39A2-4AF9-A98D-207F13AF4BE9}" type="parTrans" cxnId="{3549E679-7DBA-4C89-ABCE-5F7119BA51E6}">
      <dgm:prSet/>
      <dgm:spPr/>
      <dgm:t>
        <a:bodyPr/>
        <a:lstStyle/>
        <a:p>
          <a:endParaRPr lang="ru-RU"/>
        </a:p>
      </dgm:t>
    </dgm:pt>
    <dgm:pt modelId="{920D09BB-370C-46AD-A6C8-55A9947A1D47}" type="sibTrans" cxnId="{3549E679-7DBA-4C89-ABCE-5F7119BA51E6}">
      <dgm:prSet/>
      <dgm:spPr/>
      <dgm:t>
        <a:bodyPr/>
        <a:lstStyle/>
        <a:p>
          <a:endParaRPr lang="ru-RU"/>
        </a:p>
      </dgm:t>
    </dgm:pt>
    <dgm:pt modelId="{DC7566F8-2A56-453F-ACA1-08072A2A60BC}" type="pres">
      <dgm:prSet presAssocID="{1DE80BA0-C55F-451D-B279-3C7ADA8F72BB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CFDB75CB-3F24-4F20-8AB7-404BA5BBD545}" type="pres">
      <dgm:prSet presAssocID="{149478EC-4AAC-4FB3-AE03-0B382E6F502C}" presName="posSpace" presStyleCnt="0"/>
      <dgm:spPr/>
    </dgm:pt>
    <dgm:pt modelId="{8353484C-B771-4CAE-9B58-436A339FCC02}" type="pres">
      <dgm:prSet presAssocID="{149478EC-4AAC-4FB3-AE03-0B382E6F502C}" presName="vertFlow" presStyleCnt="0"/>
      <dgm:spPr/>
    </dgm:pt>
    <dgm:pt modelId="{D264443A-DB1D-462E-8056-DF553972D570}" type="pres">
      <dgm:prSet presAssocID="{149478EC-4AAC-4FB3-AE03-0B382E6F502C}" presName="topSpace" presStyleCnt="0"/>
      <dgm:spPr/>
    </dgm:pt>
    <dgm:pt modelId="{7CBCB21F-5499-4617-9438-B8EEE574869F}" type="pres">
      <dgm:prSet presAssocID="{149478EC-4AAC-4FB3-AE03-0B382E6F502C}" presName="firstComp" presStyleCnt="0"/>
      <dgm:spPr/>
    </dgm:pt>
    <dgm:pt modelId="{9EAB1B19-7625-4279-A87A-82A5F7CF9AA7}" type="pres">
      <dgm:prSet presAssocID="{149478EC-4AAC-4FB3-AE03-0B382E6F502C}" presName="firstChild" presStyleLbl="bgAccFollowNode1" presStyleIdx="0" presStyleCnt="2" custScaleX="113333" custScaleY="257436" custLinFactNeighborX="8574" custLinFactNeighborY="1351"/>
      <dgm:spPr/>
      <dgm:t>
        <a:bodyPr/>
        <a:lstStyle/>
        <a:p>
          <a:endParaRPr lang="ru-RU"/>
        </a:p>
      </dgm:t>
    </dgm:pt>
    <dgm:pt modelId="{4A7D026A-05AF-41CC-802F-624CE5AB231B}" type="pres">
      <dgm:prSet presAssocID="{149478EC-4AAC-4FB3-AE03-0B382E6F502C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7F933F-425D-4B15-A43A-9A37E3275787}" type="pres">
      <dgm:prSet presAssocID="{149478EC-4AAC-4FB3-AE03-0B382E6F502C}" presName="negSpace" presStyleCnt="0"/>
      <dgm:spPr/>
    </dgm:pt>
    <dgm:pt modelId="{3ACEA1C2-FFD2-4A5F-9823-B0F8F1179E3B}" type="pres">
      <dgm:prSet presAssocID="{149478EC-4AAC-4FB3-AE03-0B382E6F502C}" presName="circle" presStyleLbl="node1" presStyleIdx="0" presStyleCnt="2" custScaleX="111917" custLinFactNeighborX="-18104" custLinFactNeighborY="-26954"/>
      <dgm:spPr/>
      <dgm:t>
        <a:bodyPr/>
        <a:lstStyle/>
        <a:p>
          <a:endParaRPr lang="ru-RU"/>
        </a:p>
      </dgm:t>
    </dgm:pt>
    <dgm:pt modelId="{2F8BBB96-5B41-4F4B-9CD5-DB36D95C71F8}" type="pres">
      <dgm:prSet presAssocID="{9FC1D4B1-3430-4BF9-853D-3EEF6C8A9B7B}" presName="transSpace" presStyleCnt="0"/>
      <dgm:spPr/>
    </dgm:pt>
    <dgm:pt modelId="{3D54DCC9-A332-4723-BEEC-DB6FC3B80AE0}" type="pres">
      <dgm:prSet presAssocID="{C9293D6A-F8C3-4A75-8046-606919B627DC}" presName="posSpace" presStyleCnt="0"/>
      <dgm:spPr/>
    </dgm:pt>
    <dgm:pt modelId="{76468F42-BB7F-44DA-AF76-19621F9C7C8F}" type="pres">
      <dgm:prSet presAssocID="{C9293D6A-F8C3-4A75-8046-606919B627DC}" presName="vertFlow" presStyleCnt="0"/>
      <dgm:spPr/>
    </dgm:pt>
    <dgm:pt modelId="{74663BAB-B52A-4878-9D8F-683BF82D6F65}" type="pres">
      <dgm:prSet presAssocID="{C9293D6A-F8C3-4A75-8046-606919B627DC}" presName="topSpace" presStyleCnt="0"/>
      <dgm:spPr/>
    </dgm:pt>
    <dgm:pt modelId="{A93F32A2-8EE2-4BCB-B8EC-07DAC4DE0C69}" type="pres">
      <dgm:prSet presAssocID="{C9293D6A-F8C3-4A75-8046-606919B627DC}" presName="firstComp" presStyleCnt="0"/>
      <dgm:spPr/>
    </dgm:pt>
    <dgm:pt modelId="{25AC7FFD-D345-411B-AF5F-4788CA60413D}" type="pres">
      <dgm:prSet presAssocID="{C9293D6A-F8C3-4A75-8046-606919B627DC}" presName="firstChild" presStyleLbl="bgAccFollowNode1" presStyleIdx="1" presStyleCnt="2" custScaleX="110617" custScaleY="262982" custLinFactNeighborX="-6594" custLinFactNeighborY="-5708"/>
      <dgm:spPr/>
      <dgm:t>
        <a:bodyPr/>
        <a:lstStyle/>
        <a:p>
          <a:endParaRPr lang="ru-RU"/>
        </a:p>
      </dgm:t>
    </dgm:pt>
    <dgm:pt modelId="{E23C8162-E286-44EA-8A2E-755B9E7C702A}" type="pres">
      <dgm:prSet presAssocID="{C9293D6A-F8C3-4A75-8046-606919B627DC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10710C-70CA-4542-AC1C-F81863C38A4C}" type="pres">
      <dgm:prSet presAssocID="{C9293D6A-F8C3-4A75-8046-606919B627DC}" presName="negSpace" presStyleCnt="0"/>
      <dgm:spPr/>
    </dgm:pt>
    <dgm:pt modelId="{6E9BF4D5-D24B-4474-AEBF-CCCD780A29B7}" type="pres">
      <dgm:prSet presAssocID="{C9293D6A-F8C3-4A75-8046-606919B627DC}" presName="circle" presStyleLbl="node1" presStyleIdx="1" presStyleCnt="2" custScaleX="111915" custLinFactNeighborX="-21558" custLinFactNeighborY="-23937"/>
      <dgm:spPr/>
      <dgm:t>
        <a:bodyPr/>
        <a:lstStyle/>
        <a:p>
          <a:endParaRPr lang="ru-RU"/>
        </a:p>
      </dgm:t>
    </dgm:pt>
  </dgm:ptLst>
  <dgm:cxnLst>
    <dgm:cxn modelId="{A61E8143-2894-4736-95AB-4B46B9B825B4}" srcId="{1DE80BA0-C55F-451D-B279-3C7ADA8F72BB}" destId="{149478EC-4AAC-4FB3-AE03-0B382E6F502C}" srcOrd="0" destOrd="0" parTransId="{69FA92F0-1707-4B92-A79B-D4C2C7F8D717}" sibTransId="{9FC1D4B1-3430-4BF9-853D-3EEF6C8A9B7B}"/>
    <dgm:cxn modelId="{0C3B8580-0441-421A-9783-9E6CCDDEFD14}" type="presOf" srcId="{074F573C-465C-4E8F-B186-685CCC7AABCA}" destId="{25AC7FFD-D345-411B-AF5F-4788CA60413D}" srcOrd="0" destOrd="0" presId="urn:microsoft.com/office/officeart/2005/8/layout/hList9"/>
    <dgm:cxn modelId="{D0E442F2-C76A-487E-823F-1095DD960EB2}" type="presOf" srcId="{149478EC-4AAC-4FB3-AE03-0B382E6F502C}" destId="{3ACEA1C2-FFD2-4A5F-9823-B0F8F1179E3B}" srcOrd="0" destOrd="0" presId="urn:microsoft.com/office/officeart/2005/8/layout/hList9"/>
    <dgm:cxn modelId="{814B4A79-4411-446A-8691-4D9F86A58168}" type="presOf" srcId="{C9293D6A-F8C3-4A75-8046-606919B627DC}" destId="{6E9BF4D5-D24B-4474-AEBF-CCCD780A29B7}" srcOrd="0" destOrd="0" presId="urn:microsoft.com/office/officeart/2005/8/layout/hList9"/>
    <dgm:cxn modelId="{2D5E4382-C157-444D-BE3B-29EE943FCF06}" type="presOf" srcId="{1DE80BA0-C55F-451D-B279-3C7ADA8F72BB}" destId="{DC7566F8-2A56-453F-ACA1-08072A2A60BC}" srcOrd="0" destOrd="0" presId="urn:microsoft.com/office/officeart/2005/8/layout/hList9"/>
    <dgm:cxn modelId="{9127750B-7C60-4E65-A341-35721D9D1E2B}" type="presOf" srcId="{75C788DD-3B55-4A85-8ACE-4FB974168D8C}" destId="{4A7D026A-05AF-41CC-802F-624CE5AB231B}" srcOrd="1" destOrd="0" presId="urn:microsoft.com/office/officeart/2005/8/layout/hList9"/>
    <dgm:cxn modelId="{D684F893-F6FD-4FEB-84FB-8ECA03E9A95A}" type="presOf" srcId="{074F573C-465C-4E8F-B186-685CCC7AABCA}" destId="{E23C8162-E286-44EA-8A2E-755B9E7C702A}" srcOrd="1" destOrd="0" presId="urn:microsoft.com/office/officeart/2005/8/layout/hList9"/>
    <dgm:cxn modelId="{650C7CC6-92F1-413F-A06F-B528527A1EAC}" type="presOf" srcId="{75C788DD-3B55-4A85-8ACE-4FB974168D8C}" destId="{9EAB1B19-7625-4279-A87A-82A5F7CF9AA7}" srcOrd="0" destOrd="0" presId="urn:microsoft.com/office/officeart/2005/8/layout/hList9"/>
    <dgm:cxn modelId="{3549E679-7DBA-4C89-ABCE-5F7119BA51E6}" srcId="{C9293D6A-F8C3-4A75-8046-606919B627DC}" destId="{074F573C-465C-4E8F-B186-685CCC7AABCA}" srcOrd="0" destOrd="0" parTransId="{522F3C55-39A2-4AF9-A98D-207F13AF4BE9}" sibTransId="{920D09BB-370C-46AD-A6C8-55A9947A1D47}"/>
    <dgm:cxn modelId="{958A4414-191C-4C7B-BE4B-A5A3DDE0F9EB}" srcId="{149478EC-4AAC-4FB3-AE03-0B382E6F502C}" destId="{75C788DD-3B55-4A85-8ACE-4FB974168D8C}" srcOrd="0" destOrd="0" parTransId="{BBAEF37F-7C3E-49A3-BB94-5B0292E89DE6}" sibTransId="{1F2DC301-A568-483E-A394-D089C79CDDC8}"/>
    <dgm:cxn modelId="{0AC0A5DE-1968-4FA2-9F10-B3F9B7316D4E}" srcId="{1DE80BA0-C55F-451D-B279-3C7ADA8F72BB}" destId="{C9293D6A-F8C3-4A75-8046-606919B627DC}" srcOrd="1" destOrd="0" parTransId="{8B9662FC-73EF-48D5-8A78-FFEF99AF5377}" sibTransId="{07432DEC-C668-4B56-80DA-3E98D555F129}"/>
    <dgm:cxn modelId="{57080DCE-551B-4EFD-9345-F6EE69B50E76}" type="presParOf" srcId="{DC7566F8-2A56-453F-ACA1-08072A2A60BC}" destId="{CFDB75CB-3F24-4F20-8AB7-404BA5BBD545}" srcOrd="0" destOrd="0" presId="urn:microsoft.com/office/officeart/2005/8/layout/hList9"/>
    <dgm:cxn modelId="{90FE2E75-68F6-4AC7-8A83-D63552872B13}" type="presParOf" srcId="{DC7566F8-2A56-453F-ACA1-08072A2A60BC}" destId="{8353484C-B771-4CAE-9B58-436A339FCC02}" srcOrd="1" destOrd="0" presId="urn:microsoft.com/office/officeart/2005/8/layout/hList9"/>
    <dgm:cxn modelId="{C12EF8D5-1AE7-48C7-A73A-F84ABAB49383}" type="presParOf" srcId="{8353484C-B771-4CAE-9B58-436A339FCC02}" destId="{D264443A-DB1D-462E-8056-DF553972D570}" srcOrd="0" destOrd="0" presId="urn:microsoft.com/office/officeart/2005/8/layout/hList9"/>
    <dgm:cxn modelId="{A9F9DDC0-7CD7-42A6-B65B-D73F1602B7DB}" type="presParOf" srcId="{8353484C-B771-4CAE-9B58-436A339FCC02}" destId="{7CBCB21F-5499-4617-9438-B8EEE574869F}" srcOrd="1" destOrd="0" presId="urn:microsoft.com/office/officeart/2005/8/layout/hList9"/>
    <dgm:cxn modelId="{84BFD282-518A-4EF2-91E3-FE892D3B100E}" type="presParOf" srcId="{7CBCB21F-5499-4617-9438-B8EEE574869F}" destId="{9EAB1B19-7625-4279-A87A-82A5F7CF9AA7}" srcOrd="0" destOrd="0" presId="urn:microsoft.com/office/officeart/2005/8/layout/hList9"/>
    <dgm:cxn modelId="{3ADDA633-4BF3-45B7-B26D-CD5E591F5A9B}" type="presParOf" srcId="{7CBCB21F-5499-4617-9438-B8EEE574869F}" destId="{4A7D026A-05AF-41CC-802F-624CE5AB231B}" srcOrd="1" destOrd="0" presId="urn:microsoft.com/office/officeart/2005/8/layout/hList9"/>
    <dgm:cxn modelId="{DC413244-497C-4AB7-B774-032C589CB08C}" type="presParOf" srcId="{DC7566F8-2A56-453F-ACA1-08072A2A60BC}" destId="{977F933F-425D-4B15-A43A-9A37E3275787}" srcOrd="2" destOrd="0" presId="urn:microsoft.com/office/officeart/2005/8/layout/hList9"/>
    <dgm:cxn modelId="{DDB40ECD-8F6A-4583-AF05-BCE2FFEF56A4}" type="presParOf" srcId="{DC7566F8-2A56-453F-ACA1-08072A2A60BC}" destId="{3ACEA1C2-FFD2-4A5F-9823-B0F8F1179E3B}" srcOrd="3" destOrd="0" presId="urn:microsoft.com/office/officeart/2005/8/layout/hList9"/>
    <dgm:cxn modelId="{E497A211-30CD-4472-B14A-9EA873623501}" type="presParOf" srcId="{DC7566F8-2A56-453F-ACA1-08072A2A60BC}" destId="{2F8BBB96-5B41-4F4B-9CD5-DB36D95C71F8}" srcOrd="4" destOrd="0" presId="urn:microsoft.com/office/officeart/2005/8/layout/hList9"/>
    <dgm:cxn modelId="{F259011B-CC51-4691-BCE2-7C7A80BEC09D}" type="presParOf" srcId="{DC7566F8-2A56-453F-ACA1-08072A2A60BC}" destId="{3D54DCC9-A332-4723-BEEC-DB6FC3B80AE0}" srcOrd="5" destOrd="0" presId="urn:microsoft.com/office/officeart/2005/8/layout/hList9"/>
    <dgm:cxn modelId="{569D5EFE-A0A9-4EF4-9096-3B2A412E4D01}" type="presParOf" srcId="{DC7566F8-2A56-453F-ACA1-08072A2A60BC}" destId="{76468F42-BB7F-44DA-AF76-19621F9C7C8F}" srcOrd="6" destOrd="0" presId="urn:microsoft.com/office/officeart/2005/8/layout/hList9"/>
    <dgm:cxn modelId="{2632E0B7-46E9-4F6E-B88E-28BFD26E6FC8}" type="presParOf" srcId="{76468F42-BB7F-44DA-AF76-19621F9C7C8F}" destId="{74663BAB-B52A-4878-9D8F-683BF82D6F65}" srcOrd="0" destOrd="0" presId="urn:microsoft.com/office/officeart/2005/8/layout/hList9"/>
    <dgm:cxn modelId="{B9123082-8865-489F-8246-C56F4632B74A}" type="presParOf" srcId="{76468F42-BB7F-44DA-AF76-19621F9C7C8F}" destId="{A93F32A2-8EE2-4BCB-B8EC-07DAC4DE0C69}" srcOrd="1" destOrd="0" presId="urn:microsoft.com/office/officeart/2005/8/layout/hList9"/>
    <dgm:cxn modelId="{DF7381FC-46E5-4B90-B29E-12E114563F18}" type="presParOf" srcId="{A93F32A2-8EE2-4BCB-B8EC-07DAC4DE0C69}" destId="{25AC7FFD-D345-411B-AF5F-4788CA60413D}" srcOrd="0" destOrd="0" presId="urn:microsoft.com/office/officeart/2005/8/layout/hList9"/>
    <dgm:cxn modelId="{2C1E6DC0-21E6-4EDB-BA52-359BE92BE477}" type="presParOf" srcId="{A93F32A2-8EE2-4BCB-B8EC-07DAC4DE0C69}" destId="{E23C8162-E286-44EA-8A2E-755B9E7C702A}" srcOrd="1" destOrd="0" presId="urn:microsoft.com/office/officeart/2005/8/layout/hList9"/>
    <dgm:cxn modelId="{093CA191-410D-4351-AE42-62293232A55F}" type="presParOf" srcId="{DC7566F8-2A56-453F-ACA1-08072A2A60BC}" destId="{C610710C-70CA-4542-AC1C-F81863C38A4C}" srcOrd="7" destOrd="0" presId="urn:microsoft.com/office/officeart/2005/8/layout/hList9"/>
    <dgm:cxn modelId="{9DCDA169-E705-4B60-969F-D08AF68863D6}" type="presParOf" srcId="{DC7566F8-2A56-453F-ACA1-08072A2A60BC}" destId="{6E9BF4D5-D24B-4474-AEBF-CCCD780A29B7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E80BA0-C55F-451D-B279-3C7ADA8F72BB}" type="doc">
      <dgm:prSet loTypeId="urn:microsoft.com/office/officeart/2005/8/layout/hList9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49478EC-4AAC-4FB3-AE03-0B382E6F502C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318,0 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тыс. руб.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69FA92F0-1707-4B92-A79B-D4C2C7F8D717}" type="parTrans" cxnId="{A61E8143-2894-4736-95AB-4B46B9B825B4}">
      <dgm:prSet/>
      <dgm:spPr/>
      <dgm:t>
        <a:bodyPr/>
        <a:lstStyle/>
        <a:p>
          <a:endParaRPr lang="ru-RU"/>
        </a:p>
      </dgm:t>
    </dgm:pt>
    <dgm:pt modelId="{9FC1D4B1-3430-4BF9-853D-3EEF6C8A9B7B}" type="sibTrans" cxnId="{A61E8143-2894-4736-95AB-4B46B9B825B4}">
      <dgm:prSet/>
      <dgm:spPr/>
      <dgm:t>
        <a:bodyPr/>
        <a:lstStyle/>
        <a:p>
          <a:endParaRPr lang="ru-RU"/>
        </a:p>
      </dgm:t>
    </dgm:pt>
    <dgm:pt modelId="{75C788DD-3B55-4A85-8ACE-4FB974168D8C}">
      <dgm:prSet phldrT="[Текст]" custT="1"/>
      <dgm:spPr/>
      <dgm:t>
        <a:bodyPr/>
        <a:lstStyle/>
        <a:p>
          <a:pPr algn="ctr"/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Подпрограмма «Строительство и ремонт автомобильных дорог, организация транспортного обслуживания на территории муниципального образования» (ассигнования дорожного фонда)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BBAEF37F-7C3E-49A3-BB94-5B0292E89DE6}" type="parTrans" cxnId="{958A4414-191C-4C7B-BE4B-A5A3DDE0F9EB}">
      <dgm:prSet/>
      <dgm:spPr/>
      <dgm:t>
        <a:bodyPr/>
        <a:lstStyle/>
        <a:p>
          <a:endParaRPr lang="ru-RU"/>
        </a:p>
      </dgm:t>
    </dgm:pt>
    <dgm:pt modelId="{1F2DC301-A568-483E-A394-D089C79CDDC8}" type="sibTrans" cxnId="{958A4414-191C-4C7B-BE4B-A5A3DDE0F9EB}">
      <dgm:prSet/>
      <dgm:spPr/>
      <dgm:t>
        <a:bodyPr/>
        <a:lstStyle/>
        <a:p>
          <a:endParaRPr lang="ru-RU"/>
        </a:p>
      </dgm:t>
    </dgm:pt>
    <dgm:pt modelId="{C9293D6A-F8C3-4A75-8046-606919B627DC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88,0 тыс. руб.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8B9662FC-73EF-48D5-8A78-FFEF99AF5377}" type="parTrans" cxnId="{0AC0A5DE-1968-4FA2-9F10-B3F9B7316D4E}">
      <dgm:prSet/>
      <dgm:spPr/>
      <dgm:t>
        <a:bodyPr/>
        <a:lstStyle/>
        <a:p>
          <a:endParaRPr lang="ru-RU"/>
        </a:p>
      </dgm:t>
    </dgm:pt>
    <dgm:pt modelId="{07432DEC-C668-4B56-80DA-3E98D555F129}" type="sibTrans" cxnId="{0AC0A5DE-1968-4FA2-9F10-B3F9B7316D4E}">
      <dgm:prSet/>
      <dgm:spPr/>
      <dgm:t>
        <a:bodyPr/>
        <a:lstStyle/>
        <a:p>
          <a:endParaRPr lang="ru-RU"/>
        </a:p>
      </dgm:t>
    </dgm:pt>
    <dgm:pt modelId="{074F573C-465C-4E8F-B186-685CCC7AABCA}">
      <dgm:prSet custT="1"/>
      <dgm:spPr/>
      <dgm:t>
        <a:bodyPr/>
        <a:lstStyle/>
        <a:p>
          <a:pPr algn="ctr"/>
          <a:r>
            <a:rPr lang="ru-RU" sz="2000" b="1" dirty="0" smtClean="0">
              <a:ln w="10541" cmpd="sng">
                <a:prstDash val="solid"/>
              </a:ln>
              <a:latin typeface="Times New Roman" pitchFamily="18" charset="0"/>
              <a:cs typeface="Times New Roman" pitchFamily="18" charset="0"/>
            </a:rPr>
            <a:t>Подпрограмма «Защита населения и территории от чрезвычайных ситуаций, обеспечение пожарной безопасности людей на водных объектах» (защита населения от ЧС и ведения военных действий)</a:t>
          </a:r>
        </a:p>
      </dgm:t>
    </dgm:pt>
    <dgm:pt modelId="{522F3C55-39A2-4AF9-A98D-207F13AF4BE9}" type="parTrans" cxnId="{3549E679-7DBA-4C89-ABCE-5F7119BA51E6}">
      <dgm:prSet/>
      <dgm:spPr/>
      <dgm:t>
        <a:bodyPr/>
        <a:lstStyle/>
        <a:p>
          <a:endParaRPr lang="ru-RU"/>
        </a:p>
      </dgm:t>
    </dgm:pt>
    <dgm:pt modelId="{920D09BB-370C-46AD-A6C8-55A9947A1D47}" type="sibTrans" cxnId="{3549E679-7DBA-4C89-ABCE-5F7119BA51E6}">
      <dgm:prSet/>
      <dgm:spPr/>
      <dgm:t>
        <a:bodyPr/>
        <a:lstStyle/>
        <a:p>
          <a:endParaRPr lang="ru-RU"/>
        </a:p>
      </dgm:t>
    </dgm:pt>
    <dgm:pt modelId="{DC7566F8-2A56-453F-ACA1-08072A2A60BC}" type="pres">
      <dgm:prSet presAssocID="{1DE80BA0-C55F-451D-B279-3C7ADA8F72BB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CFDB75CB-3F24-4F20-8AB7-404BA5BBD545}" type="pres">
      <dgm:prSet presAssocID="{149478EC-4AAC-4FB3-AE03-0B382E6F502C}" presName="posSpace" presStyleCnt="0"/>
      <dgm:spPr/>
    </dgm:pt>
    <dgm:pt modelId="{8353484C-B771-4CAE-9B58-436A339FCC02}" type="pres">
      <dgm:prSet presAssocID="{149478EC-4AAC-4FB3-AE03-0B382E6F502C}" presName="vertFlow" presStyleCnt="0"/>
      <dgm:spPr/>
    </dgm:pt>
    <dgm:pt modelId="{D264443A-DB1D-462E-8056-DF553972D570}" type="pres">
      <dgm:prSet presAssocID="{149478EC-4AAC-4FB3-AE03-0B382E6F502C}" presName="topSpace" presStyleCnt="0"/>
      <dgm:spPr/>
    </dgm:pt>
    <dgm:pt modelId="{7CBCB21F-5499-4617-9438-B8EEE574869F}" type="pres">
      <dgm:prSet presAssocID="{149478EC-4AAC-4FB3-AE03-0B382E6F502C}" presName="firstComp" presStyleCnt="0"/>
      <dgm:spPr/>
    </dgm:pt>
    <dgm:pt modelId="{9EAB1B19-7625-4279-A87A-82A5F7CF9AA7}" type="pres">
      <dgm:prSet presAssocID="{149478EC-4AAC-4FB3-AE03-0B382E6F502C}" presName="firstChild" presStyleLbl="bgAccFollowNode1" presStyleIdx="0" presStyleCnt="2" custScaleX="113333" custScaleY="257436" custLinFactNeighborX="8574" custLinFactNeighborY="1351"/>
      <dgm:spPr/>
      <dgm:t>
        <a:bodyPr/>
        <a:lstStyle/>
        <a:p>
          <a:endParaRPr lang="ru-RU"/>
        </a:p>
      </dgm:t>
    </dgm:pt>
    <dgm:pt modelId="{4A7D026A-05AF-41CC-802F-624CE5AB231B}" type="pres">
      <dgm:prSet presAssocID="{149478EC-4AAC-4FB3-AE03-0B382E6F502C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7F933F-425D-4B15-A43A-9A37E3275787}" type="pres">
      <dgm:prSet presAssocID="{149478EC-4AAC-4FB3-AE03-0B382E6F502C}" presName="negSpace" presStyleCnt="0"/>
      <dgm:spPr/>
    </dgm:pt>
    <dgm:pt modelId="{3ACEA1C2-FFD2-4A5F-9823-B0F8F1179E3B}" type="pres">
      <dgm:prSet presAssocID="{149478EC-4AAC-4FB3-AE03-0B382E6F502C}" presName="circle" presStyleLbl="node1" presStyleIdx="0" presStyleCnt="2" custScaleX="111917" custLinFactNeighborX="-18104" custLinFactNeighborY="-26954"/>
      <dgm:spPr/>
      <dgm:t>
        <a:bodyPr/>
        <a:lstStyle/>
        <a:p>
          <a:endParaRPr lang="ru-RU"/>
        </a:p>
      </dgm:t>
    </dgm:pt>
    <dgm:pt modelId="{2F8BBB96-5B41-4F4B-9CD5-DB36D95C71F8}" type="pres">
      <dgm:prSet presAssocID="{9FC1D4B1-3430-4BF9-853D-3EEF6C8A9B7B}" presName="transSpace" presStyleCnt="0"/>
      <dgm:spPr/>
    </dgm:pt>
    <dgm:pt modelId="{3D54DCC9-A332-4723-BEEC-DB6FC3B80AE0}" type="pres">
      <dgm:prSet presAssocID="{C9293D6A-F8C3-4A75-8046-606919B627DC}" presName="posSpace" presStyleCnt="0"/>
      <dgm:spPr/>
    </dgm:pt>
    <dgm:pt modelId="{76468F42-BB7F-44DA-AF76-19621F9C7C8F}" type="pres">
      <dgm:prSet presAssocID="{C9293D6A-F8C3-4A75-8046-606919B627DC}" presName="vertFlow" presStyleCnt="0"/>
      <dgm:spPr/>
    </dgm:pt>
    <dgm:pt modelId="{74663BAB-B52A-4878-9D8F-683BF82D6F65}" type="pres">
      <dgm:prSet presAssocID="{C9293D6A-F8C3-4A75-8046-606919B627DC}" presName="topSpace" presStyleCnt="0"/>
      <dgm:spPr/>
    </dgm:pt>
    <dgm:pt modelId="{A93F32A2-8EE2-4BCB-B8EC-07DAC4DE0C69}" type="pres">
      <dgm:prSet presAssocID="{C9293D6A-F8C3-4A75-8046-606919B627DC}" presName="firstComp" presStyleCnt="0"/>
      <dgm:spPr/>
    </dgm:pt>
    <dgm:pt modelId="{25AC7FFD-D345-411B-AF5F-4788CA60413D}" type="pres">
      <dgm:prSet presAssocID="{C9293D6A-F8C3-4A75-8046-606919B627DC}" presName="firstChild" presStyleLbl="bgAccFollowNode1" presStyleIdx="1" presStyleCnt="2" custScaleX="110617" custScaleY="262982" custLinFactNeighborX="-6594" custLinFactNeighborY="-5708"/>
      <dgm:spPr/>
      <dgm:t>
        <a:bodyPr/>
        <a:lstStyle/>
        <a:p>
          <a:endParaRPr lang="ru-RU"/>
        </a:p>
      </dgm:t>
    </dgm:pt>
    <dgm:pt modelId="{E23C8162-E286-44EA-8A2E-755B9E7C702A}" type="pres">
      <dgm:prSet presAssocID="{C9293D6A-F8C3-4A75-8046-606919B627DC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10710C-70CA-4542-AC1C-F81863C38A4C}" type="pres">
      <dgm:prSet presAssocID="{C9293D6A-F8C3-4A75-8046-606919B627DC}" presName="negSpace" presStyleCnt="0"/>
      <dgm:spPr/>
    </dgm:pt>
    <dgm:pt modelId="{6E9BF4D5-D24B-4474-AEBF-CCCD780A29B7}" type="pres">
      <dgm:prSet presAssocID="{C9293D6A-F8C3-4A75-8046-606919B627DC}" presName="circle" presStyleLbl="node1" presStyleIdx="1" presStyleCnt="2" custScaleX="111915" custLinFactNeighborX="-21558" custLinFactNeighborY="-23937"/>
      <dgm:spPr/>
      <dgm:t>
        <a:bodyPr/>
        <a:lstStyle/>
        <a:p>
          <a:endParaRPr lang="ru-RU"/>
        </a:p>
      </dgm:t>
    </dgm:pt>
  </dgm:ptLst>
  <dgm:cxnLst>
    <dgm:cxn modelId="{4156A9EA-9AA0-46F1-A97E-72C5DDB7FCD1}" type="presOf" srcId="{C9293D6A-F8C3-4A75-8046-606919B627DC}" destId="{6E9BF4D5-D24B-4474-AEBF-CCCD780A29B7}" srcOrd="0" destOrd="0" presId="urn:microsoft.com/office/officeart/2005/8/layout/hList9"/>
    <dgm:cxn modelId="{A61E8143-2894-4736-95AB-4B46B9B825B4}" srcId="{1DE80BA0-C55F-451D-B279-3C7ADA8F72BB}" destId="{149478EC-4AAC-4FB3-AE03-0B382E6F502C}" srcOrd="0" destOrd="0" parTransId="{69FA92F0-1707-4B92-A79B-D4C2C7F8D717}" sibTransId="{9FC1D4B1-3430-4BF9-853D-3EEF6C8A9B7B}"/>
    <dgm:cxn modelId="{F37A3E92-ACC6-4C3D-8746-D373AAA3A577}" type="presOf" srcId="{1DE80BA0-C55F-451D-B279-3C7ADA8F72BB}" destId="{DC7566F8-2A56-453F-ACA1-08072A2A60BC}" srcOrd="0" destOrd="0" presId="urn:microsoft.com/office/officeart/2005/8/layout/hList9"/>
    <dgm:cxn modelId="{C599E748-6D89-4F11-9B1E-E0AACDFA4E09}" type="presOf" srcId="{75C788DD-3B55-4A85-8ACE-4FB974168D8C}" destId="{4A7D026A-05AF-41CC-802F-624CE5AB231B}" srcOrd="1" destOrd="0" presId="urn:microsoft.com/office/officeart/2005/8/layout/hList9"/>
    <dgm:cxn modelId="{72A754F0-B664-45E7-9DE5-56C9BA3AABA9}" type="presOf" srcId="{074F573C-465C-4E8F-B186-685CCC7AABCA}" destId="{25AC7FFD-D345-411B-AF5F-4788CA60413D}" srcOrd="0" destOrd="0" presId="urn:microsoft.com/office/officeart/2005/8/layout/hList9"/>
    <dgm:cxn modelId="{F6944B2B-7FF5-4920-A6BD-6F108F0EEC52}" type="presOf" srcId="{75C788DD-3B55-4A85-8ACE-4FB974168D8C}" destId="{9EAB1B19-7625-4279-A87A-82A5F7CF9AA7}" srcOrd="0" destOrd="0" presId="urn:microsoft.com/office/officeart/2005/8/layout/hList9"/>
    <dgm:cxn modelId="{BF976D87-06E7-457A-9068-2BF672005C43}" type="presOf" srcId="{074F573C-465C-4E8F-B186-685CCC7AABCA}" destId="{E23C8162-E286-44EA-8A2E-755B9E7C702A}" srcOrd="1" destOrd="0" presId="urn:microsoft.com/office/officeart/2005/8/layout/hList9"/>
    <dgm:cxn modelId="{3549E679-7DBA-4C89-ABCE-5F7119BA51E6}" srcId="{C9293D6A-F8C3-4A75-8046-606919B627DC}" destId="{074F573C-465C-4E8F-B186-685CCC7AABCA}" srcOrd="0" destOrd="0" parTransId="{522F3C55-39A2-4AF9-A98D-207F13AF4BE9}" sibTransId="{920D09BB-370C-46AD-A6C8-55A9947A1D47}"/>
    <dgm:cxn modelId="{958A4414-191C-4C7B-BE4B-A5A3DDE0F9EB}" srcId="{149478EC-4AAC-4FB3-AE03-0B382E6F502C}" destId="{75C788DD-3B55-4A85-8ACE-4FB974168D8C}" srcOrd="0" destOrd="0" parTransId="{BBAEF37F-7C3E-49A3-BB94-5B0292E89DE6}" sibTransId="{1F2DC301-A568-483E-A394-D089C79CDDC8}"/>
    <dgm:cxn modelId="{0AC0A5DE-1968-4FA2-9F10-B3F9B7316D4E}" srcId="{1DE80BA0-C55F-451D-B279-3C7ADA8F72BB}" destId="{C9293D6A-F8C3-4A75-8046-606919B627DC}" srcOrd="1" destOrd="0" parTransId="{8B9662FC-73EF-48D5-8A78-FFEF99AF5377}" sibTransId="{07432DEC-C668-4B56-80DA-3E98D555F129}"/>
    <dgm:cxn modelId="{73850EAE-374F-4490-8DA8-1025B526EBA7}" type="presOf" srcId="{149478EC-4AAC-4FB3-AE03-0B382E6F502C}" destId="{3ACEA1C2-FFD2-4A5F-9823-B0F8F1179E3B}" srcOrd="0" destOrd="0" presId="urn:microsoft.com/office/officeart/2005/8/layout/hList9"/>
    <dgm:cxn modelId="{D3C63952-0170-4F93-983D-E81414BF3D2C}" type="presParOf" srcId="{DC7566F8-2A56-453F-ACA1-08072A2A60BC}" destId="{CFDB75CB-3F24-4F20-8AB7-404BA5BBD545}" srcOrd="0" destOrd="0" presId="urn:microsoft.com/office/officeart/2005/8/layout/hList9"/>
    <dgm:cxn modelId="{88EA05F5-93EA-4A16-BDC7-8F0DF02ED714}" type="presParOf" srcId="{DC7566F8-2A56-453F-ACA1-08072A2A60BC}" destId="{8353484C-B771-4CAE-9B58-436A339FCC02}" srcOrd="1" destOrd="0" presId="urn:microsoft.com/office/officeart/2005/8/layout/hList9"/>
    <dgm:cxn modelId="{7B015897-CAA8-499D-AC7E-F37B92918701}" type="presParOf" srcId="{8353484C-B771-4CAE-9B58-436A339FCC02}" destId="{D264443A-DB1D-462E-8056-DF553972D570}" srcOrd="0" destOrd="0" presId="urn:microsoft.com/office/officeart/2005/8/layout/hList9"/>
    <dgm:cxn modelId="{7940A45D-F239-4CD2-AB38-95E0708262A2}" type="presParOf" srcId="{8353484C-B771-4CAE-9B58-436A339FCC02}" destId="{7CBCB21F-5499-4617-9438-B8EEE574869F}" srcOrd="1" destOrd="0" presId="urn:microsoft.com/office/officeart/2005/8/layout/hList9"/>
    <dgm:cxn modelId="{C63CEA54-7B7A-479B-AA6C-6EC2292FB4AF}" type="presParOf" srcId="{7CBCB21F-5499-4617-9438-B8EEE574869F}" destId="{9EAB1B19-7625-4279-A87A-82A5F7CF9AA7}" srcOrd="0" destOrd="0" presId="urn:microsoft.com/office/officeart/2005/8/layout/hList9"/>
    <dgm:cxn modelId="{7D25AB94-B6F8-41F7-B258-6B45EDCC64B4}" type="presParOf" srcId="{7CBCB21F-5499-4617-9438-B8EEE574869F}" destId="{4A7D026A-05AF-41CC-802F-624CE5AB231B}" srcOrd="1" destOrd="0" presId="urn:microsoft.com/office/officeart/2005/8/layout/hList9"/>
    <dgm:cxn modelId="{F96C3A4D-E1CE-4BF4-9825-570507DD0B4D}" type="presParOf" srcId="{DC7566F8-2A56-453F-ACA1-08072A2A60BC}" destId="{977F933F-425D-4B15-A43A-9A37E3275787}" srcOrd="2" destOrd="0" presId="urn:microsoft.com/office/officeart/2005/8/layout/hList9"/>
    <dgm:cxn modelId="{6C420FF5-346E-492B-993F-6D873664C559}" type="presParOf" srcId="{DC7566F8-2A56-453F-ACA1-08072A2A60BC}" destId="{3ACEA1C2-FFD2-4A5F-9823-B0F8F1179E3B}" srcOrd="3" destOrd="0" presId="urn:microsoft.com/office/officeart/2005/8/layout/hList9"/>
    <dgm:cxn modelId="{3632961A-96DD-4443-ABC8-50DD3282CB11}" type="presParOf" srcId="{DC7566F8-2A56-453F-ACA1-08072A2A60BC}" destId="{2F8BBB96-5B41-4F4B-9CD5-DB36D95C71F8}" srcOrd="4" destOrd="0" presId="urn:microsoft.com/office/officeart/2005/8/layout/hList9"/>
    <dgm:cxn modelId="{25C5B828-DECA-4AD1-ABC3-22AD1A806694}" type="presParOf" srcId="{DC7566F8-2A56-453F-ACA1-08072A2A60BC}" destId="{3D54DCC9-A332-4723-BEEC-DB6FC3B80AE0}" srcOrd="5" destOrd="0" presId="urn:microsoft.com/office/officeart/2005/8/layout/hList9"/>
    <dgm:cxn modelId="{4DD5C440-439D-4FD9-B04D-37060A0CCEE5}" type="presParOf" srcId="{DC7566F8-2A56-453F-ACA1-08072A2A60BC}" destId="{76468F42-BB7F-44DA-AF76-19621F9C7C8F}" srcOrd="6" destOrd="0" presId="urn:microsoft.com/office/officeart/2005/8/layout/hList9"/>
    <dgm:cxn modelId="{47B5D742-3547-4A3B-9C79-0CF103E46567}" type="presParOf" srcId="{76468F42-BB7F-44DA-AF76-19621F9C7C8F}" destId="{74663BAB-B52A-4878-9D8F-683BF82D6F65}" srcOrd="0" destOrd="0" presId="urn:microsoft.com/office/officeart/2005/8/layout/hList9"/>
    <dgm:cxn modelId="{D618856D-E1E5-40D9-BB06-C3531EC25E4B}" type="presParOf" srcId="{76468F42-BB7F-44DA-AF76-19621F9C7C8F}" destId="{A93F32A2-8EE2-4BCB-B8EC-07DAC4DE0C69}" srcOrd="1" destOrd="0" presId="urn:microsoft.com/office/officeart/2005/8/layout/hList9"/>
    <dgm:cxn modelId="{FC8845F1-2F16-4833-95E1-09494B09ACDA}" type="presParOf" srcId="{A93F32A2-8EE2-4BCB-B8EC-07DAC4DE0C69}" destId="{25AC7FFD-D345-411B-AF5F-4788CA60413D}" srcOrd="0" destOrd="0" presId="urn:microsoft.com/office/officeart/2005/8/layout/hList9"/>
    <dgm:cxn modelId="{FB1C261A-0F3E-4C9C-B77C-A7AFF00DDD37}" type="presParOf" srcId="{A93F32A2-8EE2-4BCB-B8EC-07DAC4DE0C69}" destId="{E23C8162-E286-44EA-8A2E-755B9E7C702A}" srcOrd="1" destOrd="0" presId="urn:microsoft.com/office/officeart/2005/8/layout/hList9"/>
    <dgm:cxn modelId="{8EF392B8-5718-4984-BE6A-07BA9D8D1BDE}" type="presParOf" srcId="{DC7566F8-2A56-453F-ACA1-08072A2A60BC}" destId="{C610710C-70CA-4542-AC1C-F81863C38A4C}" srcOrd="7" destOrd="0" presId="urn:microsoft.com/office/officeart/2005/8/layout/hList9"/>
    <dgm:cxn modelId="{FF5E0C8A-2B5B-43F8-8D46-9E84A1375C48}" type="presParOf" srcId="{DC7566F8-2A56-453F-ACA1-08072A2A60BC}" destId="{6E9BF4D5-D24B-4474-AEBF-CCCD780A29B7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DE80BA0-C55F-451D-B279-3C7ADA8F72BB}" type="doc">
      <dgm:prSet loTypeId="urn:microsoft.com/office/officeart/2005/8/layout/hList9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9293D6A-F8C3-4A75-8046-606919B627DC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3,0      тыс. руб.</a:t>
          </a: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8B9662FC-73EF-48D5-8A78-FFEF99AF5377}" type="parTrans" cxnId="{0AC0A5DE-1968-4FA2-9F10-B3F9B7316D4E}">
      <dgm:prSet/>
      <dgm:spPr/>
      <dgm:t>
        <a:bodyPr/>
        <a:lstStyle/>
        <a:p>
          <a:endParaRPr lang="ru-RU"/>
        </a:p>
      </dgm:t>
    </dgm:pt>
    <dgm:pt modelId="{07432DEC-C668-4B56-80DA-3E98D555F129}" type="sibTrans" cxnId="{0AC0A5DE-1968-4FA2-9F10-B3F9B7316D4E}">
      <dgm:prSet/>
      <dgm:spPr/>
      <dgm:t>
        <a:bodyPr/>
        <a:lstStyle/>
        <a:p>
          <a:endParaRPr lang="ru-RU"/>
        </a:p>
      </dgm:t>
    </dgm:pt>
    <dgm:pt modelId="{074F573C-465C-4E8F-B186-685CCC7AABCA}">
      <dgm:prSet custT="1"/>
      <dgm:spPr/>
      <dgm:t>
        <a:bodyPr/>
        <a:lstStyle/>
        <a:p>
          <a:pPr algn="ctr"/>
          <a:r>
            <a:rPr lang="ru-RU" sz="2000" b="1" dirty="0" smtClean="0">
              <a:ln w="10541" cmpd="sng">
                <a:prstDash val="solid"/>
              </a:ln>
              <a:latin typeface="Times New Roman" pitchFamily="18" charset="0"/>
              <a:cs typeface="Times New Roman" pitchFamily="18" charset="0"/>
            </a:rPr>
            <a:t>Подпрограмма «Противодействие экстремизму и терроризму на территории муниципального образования» (профилактика терроризма и экстремизма)</a:t>
          </a:r>
        </a:p>
      </dgm:t>
    </dgm:pt>
    <dgm:pt modelId="{522F3C55-39A2-4AF9-A98D-207F13AF4BE9}" type="parTrans" cxnId="{3549E679-7DBA-4C89-ABCE-5F7119BA51E6}">
      <dgm:prSet/>
      <dgm:spPr/>
      <dgm:t>
        <a:bodyPr/>
        <a:lstStyle/>
        <a:p>
          <a:endParaRPr lang="ru-RU"/>
        </a:p>
      </dgm:t>
    </dgm:pt>
    <dgm:pt modelId="{920D09BB-370C-46AD-A6C8-55A9947A1D47}" type="sibTrans" cxnId="{3549E679-7DBA-4C89-ABCE-5F7119BA51E6}">
      <dgm:prSet/>
      <dgm:spPr/>
      <dgm:t>
        <a:bodyPr/>
        <a:lstStyle/>
        <a:p>
          <a:endParaRPr lang="ru-RU"/>
        </a:p>
      </dgm:t>
    </dgm:pt>
    <dgm:pt modelId="{DC7566F8-2A56-453F-ACA1-08072A2A60BC}" type="pres">
      <dgm:prSet presAssocID="{1DE80BA0-C55F-451D-B279-3C7ADA8F72BB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D54DCC9-A332-4723-BEEC-DB6FC3B80AE0}" type="pres">
      <dgm:prSet presAssocID="{C9293D6A-F8C3-4A75-8046-606919B627DC}" presName="posSpace" presStyleCnt="0"/>
      <dgm:spPr/>
    </dgm:pt>
    <dgm:pt modelId="{76468F42-BB7F-44DA-AF76-19621F9C7C8F}" type="pres">
      <dgm:prSet presAssocID="{C9293D6A-F8C3-4A75-8046-606919B627DC}" presName="vertFlow" presStyleCnt="0"/>
      <dgm:spPr/>
    </dgm:pt>
    <dgm:pt modelId="{74663BAB-B52A-4878-9D8F-683BF82D6F65}" type="pres">
      <dgm:prSet presAssocID="{C9293D6A-F8C3-4A75-8046-606919B627DC}" presName="topSpace" presStyleCnt="0"/>
      <dgm:spPr/>
    </dgm:pt>
    <dgm:pt modelId="{A93F32A2-8EE2-4BCB-B8EC-07DAC4DE0C69}" type="pres">
      <dgm:prSet presAssocID="{C9293D6A-F8C3-4A75-8046-606919B627DC}" presName="firstComp" presStyleCnt="0"/>
      <dgm:spPr/>
    </dgm:pt>
    <dgm:pt modelId="{25AC7FFD-D345-411B-AF5F-4788CA60413D}" type="pres">
      <dgm:prSet presAssocID="{C9293D6A-F8C3-4A75-8046-606919B627DC}" presName="firstChild" presStyleLbl="bgAccFollowNode1" presStyleIdx="0" presStyleCnt="1" custScaleX="110617" custScaleY="262982" custLinFactNeighborX="-6594" custLinFactNeighborY="-5708"/>
      <dgm:spPr/>
      <dgm:t>
        <a:bodyPr/>
        <a:lstStyle/>
        <a:p>
          <a:endParaRPr lang="ru-RU"/>
        </a:p>
      </dgm:t>
    </dgm:pt>
    <dgm:pt modelId="{E23C8162-E286-44EA-8A2E-755B9E7C702A}" type="pres">
      <dgm:prSet presAssocID="{C9293D6A-F8C3-4A75-8046-606919B627DC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10710C-70CA-4542-AC1C-F81863C38A4C}" type="pres">
      <dgm:prSet presAssocID="{C9293D6A-F8C3-4A75-8046-606919B627DC}" presName="negSpace" presStyleCnt="0"/>
      <dgm:spPr/>
    </dgm:pt>
    <dgm:pt modelId="{6E9BF4D5-D24B-4474-AEBF-CCCD780A29B7}" type="pres">
      <dgm:prSet presAssocID="{C9293D6A-F8C3-4A75-8046-606919B627DC}" presName="circle" presStyleLbl="node1" presStyleIdx="0" presStyleCnt="1" custScaleX="111915" custLinFactNeighborX="-21558" custLinFactNeighborY="-23937"/>
      <dgm:spPr/>
      <dgm:t>
        <a:bodyPr/>
        <a:lstStyle/>
        <a:p>
          <a:endParaRPr lang="ru-RU"/>
        </a:p>
      </dgm:t>
    </dgm:pt>
  </dgm:ptLst>
  <dgm:cxnLst>
    <dgm:cxn modelId="{3549E679-7DBA-4C89-ABCE-5F7119BA51E6}" srcId="{C9293D6A-F8C3-4A75-8046-606919B627DC}" destId="{074F573C-465C-4E8F-B186-685CCC7AABCA}" srcOrd="0" destOrd="0" parTransId="{522F3C55-39A2-4AF9-A98D-207F13AF4BE9}" sibTransId="{920D09BB-370C-46AD-A6C8-55A9947A1D47}"/>
    <dgm:cxn modelId="{0AC0A5DE-1968-4FA2-9F10-B3F9B7316D4E}" srcId="{1DE80BA0-C55F-451D-B279-3C7ADA8F72BB}" destId="{C9293D6A-F8C3-4A75-8046-606919B627DC}" srcOrd="0" destOrd="0" parTransId="{8B9662FC-73EF-48D5-8A78-FFEF99AF5377}" sibTransId="{07432DEC-C668-4B56-80DA-3E98D555F129}"/>
    <dgm:cxn modelId="{663E88AD-4516-4679-B3DB-8E792235BABD}" type="presOf" srcId="{074F573C-465C-4E8F-B186-685CCC7AABCA}" destId="{E23C8162-E286-44EA-8A2E-755B9E7C702A}" srcOrd="1" destOrd="0" presId="urn:microsoft.com/office/officeart/2005/8/layout/hList9"/>
    <dgm:cxn modelId="{7CB8AD09-3997-44C3-952A-B02E2536EB6B}" type="presOf" srcId="{074F573C-465C-4E8F-B186-685CCC7AABCA}" destId="{25AC7FFD-D345-411B-AF5F-4788CA60413D}" srcOrd="0" destOrd="0" presId="urn:microsoft.com/office/officeart/2005/8/layout/hList9"/>
    <dgm:cxn modelId="{D8B55673-0594-4040-A17C-8EC14DCBC5BE}" type="presOf" srcId="{C9293D6A-F8C3-4A75-8046-606919B627DC}" destId="{6E9BF4D5-D24B-4474-AEBF-CCCD780A29B7}" srcOrd="0" destOrd="0" presId="urn:microsoft.com/office/officeart/2005/8/layout/hList9"/>
    <dgm:cxn modelId="{2B5D0874-9E65-47B5-AFC5-CF7657F83757}" type="presOf" srcId="{1DE80BA0-C55F-451D-B279-3C7ADA8F72BB}" destId="{DC7566F8-2A56-453F-ACA1-08072A2A60BC}" srcOrd="0" destOrd="0" presId="urn:microsoft.com/office/officeart/2005/8/layout/hList9"/>
    <dgm:cxn modelId="{FE3E9ABF-3867-44E9-AD4F-443E21179063}" type="presParOf" srcId="{DC7566F8-2A56-453F-ACA1-08072A2A60BC}" destId="{3D54DCC9-A332-4723-BEEC-DB6FC3B80AE0}" srcOrd="0" destOrd="0" presId="urn:microsoft.com/office/officeart/2005/8/layout/hList9"/>
    <dgm:cxn modelId="{71CD20A9-7CAA-4A30-8999-6816758C3394}" type="presParOf" srcId="{DC7566F8-2A56-453F-ACA1-08072A2A60BC}" destId="{76468F42-BB7F-44DA-AF76-19621F9C7C8F}" srcOrd="1" destOrd="0" presId="urn:microsoft.com/office/officeart/2005/8/layout/hList9"/>
    <dgm:cxn modelId="{F5217874-B429-479A-97AA-555C3F3FBE42}" type="presParOf" srcId="{76468F42-BB7F-44DA-AF76-19621F9C7C8F}" destId="{74663BAB-B52A-4878-9D8F-683BF82D6F65}" srcOrd="0" destOrd="0" presId="urn:microsoft.com/office/officeart/2005/8/layout/hList9"/>
    <dgm:cxn modelId="{1FE76B5A-6A96-4536-B6CC-F2F566DDDCF5}" type="presParOf" srcId="{76468F42-BB7F-44DA-AF76-19621F9C7C8F}" destId="{A93F32A2-8EE2-4BCB-B8EC-07DAC4DE0C69}" srcOrd="1" destOrd="0" presId="urn:microsoft.com/office/officeart/2005/8/layout/hList9"/>
    <dgm:cxn modelId="{C0AF5668-4F3F-42AD-9A6E-D2068AD5FCE8}" type="presParOf" srcId="{A93F32A2-8EE2-4BCB-B8EC-07DAC4DE0C69}" destId="{25AC7FFD-D345-411B-AF5F-4788CA60413D}" srcOrd="0" destOrd="0" presId="urn:microsoft.com/office/officeart/2005/8/layout/hList9"/>
    <dgm:cxn modelId="{0F3B671F-515D-45B9-9F76-501C6ED447F4}" type="presParOf" srcId="{A93F32A2-8EE2-4BCB-B8EC-07DAC4DE0C69}" destId="{E23C8162-E286-44EA-8A2E-755B9E7C702A}" srcOrd="1" destOrd="0" presId="urn:microsoft.com/office/officeart/2005/8/layout/hList9"/>
    <dgm:cxn modelId="{BFDAEE47-5FCA-4619-8C23-AD6B3D61E098}" type="presParOf" srcId="{DC7566F8-2A56-453F-ACA1-08072A2A60BC}" destId="{C610710C-70CA-4542-AC1C-F81863C38A4C}" srcOrd="2" destOrd="0" presId="urn:microsoft.com/office/officeart/2005/8/layout/hList9"/>
    <dgm:cxn modelId="{9113BFDA-3978-4A2B-A4BC-FF6351052DDF}" type="presParOf" srcId="{DC7566F8-2A56-453F-ACA1-08072A2A60BC}" destId="{6E9BF4D5-D24B-4474-AEBF-CCCD780A29B7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AB1B19-7625-4279-A87A-82A5F7CF9AA7}">
      <dsp:nvSpPr>
        <dsp:cNvPr id="0" name=""/>
        <dsp:cNvSpPr/>
      </dsp:nvSpPr>
      <dsp:spPr>
        <a:xfrm>
          <a:off x="1192586" y="969898"/>
          <a:ext cx="3072961" cy="3882794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n w="10541" cmpd="sng">
                <a:prstDash val="solid"/>
              </a:ln>
              <a:latin typeface="Times New Roman" pitchFamily="18" charset="0"/>
              <a:cs typeface="Times New Roman" pitchFamily="18" charset="0"/>
            </a:rPr>
            <a:t>Подпрограмма «Развитие и сохранение культуры и искусства муниципального образования» (проведение мероприятий  в сфере молодежной политики, передача части полномочий в сфере культуры и библиотечного обслуживания)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84260" y="969898"/>
        <a:ext cx="2581287" cy="3882794"/>
      </dsp:txXfrm>
    </dsp:sp>
    <dsp:sp modelId="{3ACEA1C2-FFD2-4A5F-9823-B0F8F1179E3B}">
      <dsp:nvSpPr>
        <dsp:cNvPr id="0" name=""/>
        <dsp:cNvSpPr/>
      </dsp:nvSpPr>
      <dsp:spPr>
        <a:xfrm>
          <a:off x="0" y="0"/>
          <a:ext cx="1785044" cy="1594971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1,5 тыс. руб.</a:t>
          </a:r>
          <a:endParaRPr lang="ru-RU" sz="2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1785044" cy="1594971"/>
      </dsp:txXfrm>
    </dsp:sp>
    <dsp:sp modelId="{25AC7FFD-D345-411B-AF5F-4788CA60413D}">
      <dsp:nvSpPr>
        <dsp:cNvPr id="0" name=""/>
        <dsp:cNvSpPr/>
      </dsp:nvSpPr>
      <dsp:spPr>
        <a:xfrm>
          <a:off x="5643605" y="857252"/>
          <a:ext cx="2927440" cy="4027722"/>
        </a:xfrm>
        <a:prstGeom prst="rect">
          <a:avLst/>
        </a:prstGeom>
        <a:solidFill>
          <a:schemeClr val="accent5">
            <a:tint val="40000"/>
            <a:alpha val="90000"/>
            <a:hueOff val="-10740482"/>
            <a:satOff val="48253"/>
            <a:lumOff val="3317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-10740482"/>
              <a:satOff val="48253"/>
              <a:lumOff val="331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n w="10541" cmpd="sng">
                <a:prstDash val="solid"/>
              </a:ln>
              <a:latin typeface="Times New Roman" pitchFamily="18" charset="0"/>
              <a:cs typeface="Times New Roman" pitchFamily="18" charset="0"/>
            </a:rPr>
            <a:t>Подпрограмма «Управление и распоряжение муниципальным имуществом муниципального образования» (мероприятия по эффективному использованию муниципального имущества)</a:t>
          </a:r>
        </a:p>
      </dsp:txBody>
      <dsp:txXfrm>
        <a:off x="6111996" y="857252"/>
        <a:ext cx="2459049" cy="4027722"/>
      </dsp:txXfrm>
    </dsp:sp>
    <dsp:sp modelId="{6E9BF4D5-D24B-4474-AEBF-CCCD780A29B7}">
      <dsp:nvSpPr>
        <dsp:cNvPr id="0" name=""/>
        <dsp:cNvSpPr/>
      </dsp:nvSpPr>
      <dsp:spPr>
        <a:xfrm>
          <a:off x="4286277" y="0"/>
          <a:ext cx="1785012" cy="1594971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890,9 </a:t>
          </a:r>
          <a:r>
            <a:rPr lang="ru-RU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тыс. руб.</a:t>
          </a:r>
          <a:endParaRPr lang="ru-RU" sz="2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86277" y="0"/>
        <a:ext cx="1785012" cy="159497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AB1B19-7625-4279-A87A-82A5F7CF9AA7}">
      <dsp:nvSpPr>
        <dsp:cNvPr id="0" name=""/>
        <dsp:cNvSpPr/>
      </dsp:nvSpPr>
      <dsp:spPr>
        <a:xfrm>
          <a:off x="1192586" y="885466"/>
          <a:ext cx="3072961" cy="410808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n w="10541" cmpd="sng">
                <a:prstDash val="solid"/>
              </a:ln>
              <a:latin typeface="Times New Roman" pitchFamily="18" charset="0"/>
              <a:cs typeface="Times New Roman" pitchFamily="18" charset="0"/>
            </a:rPr>
            <a:t>Подпрограмма «Комплексные меры противодействия злоупотреблению наркотиками и их незаконному обороту на территории муниципального образования» (реализация на территории поселения мер направленных на противодействие злоупотреблению наркотическими средствами и их незаконному обороту)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84260" y="885466"/>
        <a:ext cx="2581287" cy="4108085"/>
      </dsp:txXfrm>
    </dsp:sp>
    <dsp:sp modelId="{3ACEA1C2-FFD2-4A5F-9823-B0F8F1179E3B}">
      <dsp:nvSpPr>
        <dsp:cNvPr id="0" name=""/>
        <dsp:cNvSpPr/>
      </dsp:nvSpPr>
      <dsp:spPr>
        <a:xfrm>
          <a:off x="0" y="0"/>
          <a:ext cx="1785044" cy="159497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50,0 тыс. руб.</a:t>
          </a:r>
          <a:endParaRPr lang="ru-RU" sz="2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1785044" cy="1594971"/>
      </dsp:txXfrm>
    </dsp:sp>
    <dsp:sp modelId="{25AC7FFD-D345-411B-AF5F-4788CA60413D}">
      <dsp:nvSpPr>
        <dsp:cNvPr id="0" name=""/>
        <dsp:cNvSpPr/>
      </dsp:nvSpPr>
      <dsp:spPr>
        <a:xfrm>
          <a:off x="5643605" y="772820"/>
          <a:ext cx="2927440" cy="4196586"/>
        </a:xfrm>
        <a:prstGeom prst="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n w="10541" cmpd="sng">
                <a:prstDash val="solid"/>
              </a:ln>
              <a:latin typeface="Times New Roman" pitchFamily="18" charset="0"/>
              <a:cs typeface="Times New Roman" pitchFamily="18" charset="0"/>
            </a:rPr>
            <a:t>Подпрограмма «Развитие жилищно-коммунального хозяйства, сети бытового обслуживания и благоустройства муниципального образования» (мероприятия в рамках благоустройства территории муниципального образования) </a:t>
          </a:r>
        </a:p>
      </dsp:txBody>
      <dsp:txXfrm>
        <a:off x="6111996" y="772820"/>
        <a:ext cx="2459049" cy="4196586"/>
      </dsp:txXfrm>
    </dsp:sp>
    <dsp:sp modelId="{6E9BF4D5-D24B-4474-AEBF-CCCD780A29B7}">
      <dsp:nvSpPr>
        <dsp:cNvPr id="0" name=""/>
        <dsp:cNvSpPr/>
      </dsp:nvSpPr>
      <dsp:spPr>
        <a:xfrm>
          <a:off x="4286277" y="0"/>
          <a:ext cx="1785012" cy="1594971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155,2 </a:t>
          </a:r>
          <a:r>
            <a:rPr lang="ru-RU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тыс. руб.</a:t>
          </a:r>
          <a:endParaRPr lang="ru-RU" sz="2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86277" y="0"/>
        <a:ext cx="1785012" cy="159497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AB1B19-7625-4279-A87A-82A5F7CF9AA7}">
      <dsp:nvSpPr>
        <dsp:cNvPr id="0" name=""/>
        <dsp:cNvSpPr/>
      </dsp:nvSpPr>
      <dsp:spPr>
        <a:xfrm>
          <a:off x="1202693" y="870569"/>
          <a:ext cx="3099003" cy="414289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Подпрограмма «Строительство и ремонт автомобильных дорог, организация транспортного обслуживания на территории муниципального образования» (ассигнования дорожного фонда)</a:t>
          </a:r>
          <a:endParaRPr lang="ru-RU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98534" y="870569"/>
        <a:ext cx="2603162" cy="4142899"/>
      </dsp:txXfrm>
    </dsp:sp>
    <dsp:sp modelId="{3ACEA1C2-FFD2-4A5F-9823-B0F8F1179E3B}">
      <dsp:nvSpPr>
        <dsp:cNvPr id="0" name=""/>
        <dsp:cNvSpPr/>
      </dsp:nvSpPr>
      <dsp:spPr>
        <a:xfrm>
          <a:off x="0" y="0"/>
          <a:ext cx="1800172" cy="160848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318,0 </a:t>
          </a: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тыс. руб.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1800172" cy="1608488"/>
      </dsp:txXfrm>
    </dsp:sp>
    <dsp:sp modelId="{25AC7FFD-D345-411B-AF5F-4788CA60413D}">
      <dsp:nvSpPr>
        <dsp:cNvPr id="0" name=""/>
        <dsp:cNvSpPr/>
      </dsp:nvSpPr>
      <dsp:spPr>
        <a:xfrm>
          <a:off x="5691432" y="756969"/>
          <a:ext cx="2952249" cy="4232150"/>
        </a:xfrm>
        <a:prstGeom prst="rect">
          <a:avLst/>
        </a:prstGeom>
        <a:solidFill>
          <a:schemeClr val="accent4">
            <a:tint val="40000"/>
            <a:alpha val="90000"/>
            <a:hueOff val="-3945706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06"/>
              <a:satOff val="22157"/>
              <a:lumOff val="140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n w="10541" cmpd="sng">
                <a:prstDash val="solid"/>
              </a:ln>
              <a:latin typeface="Times New Roman" pitchFamily="18" charset="0"/>
              <a:cs typeface="Times New Roman" pitchFamily="18" charset="0"/>
            </a:rPr>
            <a:t>Подпрограмма «Защита населения и территории от чрезвычайных ситуаций, обеспечение пожарной безопасности людей на водных объектах» (защита населения от ЧС и ведения военных действий)</a:t>
          </a:r>
        </a:p>
      </dsp:txBody>
      <dsp:txXfrm>
        <a:off x="6163792" y="756969"/>
        <a:ext cx="2479889" cy="4232150"/>
      </dsp:txXfrm>
    </dsp:sp>
    <dsp:sp modelId="{6E9BF4D5-D24B-4474-AEBF-CCCD780A29B7}">
      <dsp:nvSpPr>
        <dsp:cNvPr id="0" name=""/>
        <dsp:cNvSpPr/>
      </dsp:nvSpPr>
      <dsp:spPr>
        <a:xfrm>
          <a:off x="4322601" y="0"/>
          <a:ext cx="1800140" cy="1608488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88,0 тыс. руб.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22601" y="0"/>
        <a:ext cx="1800140" cy="160848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5AC7FFD-D345-411B-AF5F-4788CA60413D}">
      <dsp:nvSpPr>
        <dsp:cNvPr id="0" name=""/>
        <dsp:cNvSpPr/>
      </dsp:nvSpPr>
      <dsp:spPr>
        <a:xfrm>
          <a:off x="3157243" y="598769"/>
          <a:ext cx="3199857" cy="458710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n w="10541" cmpd="sng">
                <a:prstDash val="solid"/>
              </a:ln>
              <a:latin typeface="Times New Roman" pitchFamily="18" charset="0"/>
              <a:cs typeface="Times New Roman" pitchFamily="18" charset="0"/>
            </a:rPr>
            <a:t>Подпрограмма «Противодействие экстремизму и терроризму на территории муниципального образования» (профилактика терроризма и экстремизма)</a:t>
          </a:r>
        </a:p>
      </dsp:txBody>
      <dsp:txXfrm>
        <a:off x="3669220" y="598769"/>
        <a:ext cx="2687880" cy="4587105"/>
      </dsp:txXfrm>
    </dsp:sp>
    <dsp:sp modelId="{6E9BF4D5-D24B-4474-AEBF-CCCD780A29B7}">
      <dsp:nvSpPr>
        <dsp:cNvPr id="0" name=""/>
        <dsp:cNvSpPr/>
      </dsp:nvSpPr>
      <dsp:spPr>
        <a:xfrm>
          <a:off x="1673606" y="0"/>
          <a:ext cx="1951119" cy="174339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3,0      тыс. руб.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73606" y="0"/>
        <a:ext cx="1951119" cy="17433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4500570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К ПРОЕКТУ РЕШЕНИЯ О БЮДЖЕТЕ НА  2024 г. СОВЕТА </a:t>
            </a:r>
            <a:r>
              <a:rPr lang="ru-RU" sz="28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НАРОДНЫХ ДЕПУТАТОВ </a:t>
            </a:r>
          </a:p>
          <a:p>
            <a:pPr algn="ctr"/>
            <a:r>
              <a:rPr lang="ru-RU" sz="28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НОВОМИХАЙЛОВСКОГО </a:t>
            </a:r>
            <a:r>
              <a:rPr lang="ru-RU" sz="28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СЕЛЬСОВЕТА </a:t>
            </a:r>
            <a:endParaRPr lang="ru-RU" sz="2800" b="1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  <a:p>
            <a:pPr algn="ctr"/>
            <a:endParaRPr lang="ru-RU" sz="2800" b="1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06" y="357166"/>
            <a:ext cx="892975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Бюджет для граждан</a:t>
            </a:r>
            <a:endParaRPr lang="ru-RU" sz="9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МУНИЦИПАЛЬНАЯ  ПРОГРАММА «УСТОЙЧИВОЕ РАЗВИТИЕ ТЕРРИТОРИИ </a:t>
            </a:r>
          </a:p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МУНИЦИПАЛЬНОГО ОБРАЗОВАНИЯ»</a:t>
            </a:r>
          </a:p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1506,6 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тыс.руб.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071546"/>
          <a:ext cx="8429684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88583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МУНИЦИПАЛЬНАЯ  ПРОГРАММА «УСТОЙЧИВОЕ РАЗВИТИЕ ТЕРРИТОРИИ </a:t>
            </a:r>
          </a:p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МУНИЦИПАЛЬНОГО ОБРАЗОВАНИЯ»</a:t>
            </a:r>
          </a:p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1506,6 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тыс.руб.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071546"/>
          <a:ext cx="8429684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88583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МУНИЦИПАЛЬНАЯ  ПРОГРАММА «УСТОЙЧИВОЕ РАЗВИТИЕ ТЕРРИТОРИИ </a:t>
            </a:r>
          </a:p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МУНИЦИПАЛЬНОГО ОБРАЗОВАНИЯ»</a:t>
            </a:r>
          </a:p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1506,6 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тыс.руб.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285720" y="1071546"/>
          <a:ext cx="8501122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42844" y="142852"/>
            <a:ext cx="88583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МУНИЦИПАЛЬНАЯ  ПРОГРАММА «УСТОЙЧИВОЕ РАЗВИТИЕ ТЕРРИТОРИИ </a:t>
            </a:r>
          </a:p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МУНИЦИПАЛЬНОГО ОБРАЗОВАНИЯ»</a:t>
            </a:r>
          </a:p>
          <a:p>
            <a:pPr algn="ct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1506,6 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тыс.руб.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</a:endParaRPr>
          </a:p>
        </p:txBody>
      </p:sp>
      <p:graphicFrame>
        <p:nvGraphicFramePr>
          <p:cNvPr id="12" name="Схема 11"/>
          <p:cNvGraphicFramePr/>
          <p:nvPr/>
        </p:nvGraphicFramePr>
        <p:xfrm>
          <a:off x="285720" y="1071546"/>
          <a:ext cx="8501122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285728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ИСТОЧНИКИ ВНУТРЕННЕГО ФИНАНСИРОВАНИЯ </a:t>
            </a:r>
          </a:p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ДЕФИЦИТА БЮДЖЕТА, тыс.руб.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1500174"/>
          <a:ext cx="8643998" cy="428628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6286544"/>
                <a:gridCol w="2357454"/>
              </a:tblGrid>
              <a:tr h="142876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 на </a:t>
                      </a: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2024 </a:t>
                      </a: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28760"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Изменение остатков средств на счетах по учету средств местного бюджета в течение соответствующего финансового года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28760">
                <a:tc>
                  <a:txBody>
                    <a:bodyPr/>
                    <a:lstStyle/>
                    <a:p>
                      <a:pPr algn="ctr"/>
                      <a:r>
                        <a:rPr lang="ru-RU" sz="20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Итого источников внутреннего финансирования дефицита бюджета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57166"/>
            <a:ext cx="9144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Брошюра подготовлена </a:t>
            </a: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Администрацией </a:t>
            </a: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Новомихайловского сельсовета</a:t>
            </a:r>
          </a:p>
          <a:p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  <a:p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  <a:p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Контактные данные: </a:t>
            </a: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адрес: с. Новомихайловка, </a:t>
            </a: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ул.Юбилейная, д.3</a:t>
            </a: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Глава Новомихайловского сельсовета</a:t>
            </a: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Бондарева Надежда Александровна </a:t>
            </a: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тел. 8(41652) 35 2 53</a:t>
            </a: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42852"/>
            <a:ext cx="9144000" cy="4881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Что такое «Бюджет для граждан»?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endParaRPr lang="ru-RU" sz="2400" b="1" i="1" dirty="0" smtClean="0">
              <a:ln w="10541" cmpd="sng">
                <a:solidFill>
                  <a:srgbClr val="0707B9"/>
                </a:solidFill>
                <a:prstDash val="solid"/>
              </a:ln>
              <a:solidFill>
                <a:srgbClr val="0707B9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2400" b="1" i="1" dirty="0" smtClean="0">
                <a:ln w="10541" cmpd="sng">
                  <a:solidFill>
                    <a:srgbClr val="0707B9"/>
                  </a:solidFill>
                  <a:prstDash val="solid"/>
                </a:ln>
                <a:solidFill>
                  <a:srgbClr val="0707B9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i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«Бюджет для граждан» - информационный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2400" b="1" i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сборник, который познакомит население Новомихайловского сельсовета с основными положениями главного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2400" b="1" i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финансового документа, а именно проектом решения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2400" b="1" i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«О бюджете на </a:t>
            </a:r>
            <a:r>
              <a:rPr lang="ru-RU" sz="2400" b="1" i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400" b="1" i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год», созданным специально для того,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2400" b="1" i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чтобы каждый житель Новомихайловского сельсовета был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2400" b="1" i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осведомлен, как формируется и расходуется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2400" b="1" i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бюджет сельсовета, сколько в бюджет поступает средств и на</a:t>
            </a: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2400" b="1" i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какие цели они направляются.</a:t>
            </a:r>
          </a:p>
        </p:txBody>
      </p:sp>
      <p:pic>
        <p:nvPicPr>
          <p:cNvPr id="4" name="Рисунок 3" descr="Formazione-1024x574.jpg"/>
          <p:cNvPicPr>
            <a:picLocks noChangeAspect="1"/>
          </p:cNvPicPr>
          <p:nvPr/>
        </p:nvPicPr>
        <p:blipFill>
          <a:blip r:embed="rId2" cstate="print"/>
          <a:srcRect l="4687" t="8188" r="7031" b="8188"/>
          <a:stretch>
            <a:fillRect/>
          </a:stretch>
        </p:blipFill>
        <p:spPr>
          <a:xfrm>
            <a:off x="5482800" y="4914000"/>
            <a:ext cx="3661200" cy="1944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6143637" y="5143512"/>
            <a:ext cx="8572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БЮДЖЕТ</a:t>
            </a:r>
            <a:endParaRPr lang="ru-RU" sz="1100" b="1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Составление бюджета </a:t>
            </a:r>
          </a:p>
          <a:p>
            <a:pPr algn="ctr"/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основывается на:</a:t>
            </a:r>
            <a:endParaRPr lang="ru-RU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357158" y="2000240"/>
            <a:ext cx="978408" cy="484632"/>
          </a:xfrm>
          <a:prstGeom prst="rightArrow">
            <a:avLst/>
          </a:prstGeom>
          <a:solidFill>
            <a:srgbClr val="660033"/>
          </a:solidFill>
          <a:ln>
            <a:solidFill>
              <a:srgbClr val="DF3F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rgbClr val="660033"/>
                </a:solidFill>
              </a:ln>
              <a:solidFill>
                <a:srgbClr val="66003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0166" y="1785926"/>
            <a:ext cx="7286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Бюджетном послании Президента Российской Федерации</a:t>
            </a:r>
            <a:endParaRPr lang="ru-RU" sz="2800" b="1" cap="all" dirty="0">
              <a:ln w="9000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357158" y="3286124"/>
            <a:ext cx="978408" cy="484632"/>
          </a:xfrm>
          <a:prstGeom prst="rightArrow">
            <a:avLst/>
          </a:prstGeom>
          <a:solidFill>
            <a:srgbClr val="660033"/>
          </a:solidFill>
          <a:ln>
            <a:solidFill>
              <a:srgbClr val="DF3F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rgbClr val="660033"/>
                </a:solidFill>
              </a:ln>
              <a:solidFill>
                <a:srgbClr val="660033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00166" y="3071810"/>
            <a:ext cx="7286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Основных направлениях бюджетной и налоговой политики</a:t>
            </a:r>
            <a:endParaRPr lang="ru-RU" sz="2800" b="1" cap="all" dirty="0">
              <a:ln w="9000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428596" y="4857760"/>
            <a:ext cx="978408" cy="484632"/>
          </a:xfrm>
          <a:prstGeom prst="rightArrow">
            <a:avLst/>
          </a:prstGeom>
          <a:solidFill>
            <a:srgbClr val="660033"/>
          </a:solidFill>
          <a:ln>
            <a:solidFill>
              <a:srgbClr val="DF3FB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rgbClr val="660033"/>
                </a:solidFill>
              </a:ln>
              <a:solidFill>
                <a:srgbClr val="660033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71604" y="4714884"/>
            <a:ext cx="72866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Муниципальной программе новомихайловского сельсовета</a:t>
            </a:r>
            <a:endParaRPr lang="ru-RU" sz="2800" b="1" cap="all" dirty="0">
              <a:ln w="9000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ОСНОВНЫЕ ХАРАКТЕРИСТИКИ БЮДЖЕТА</a:t>
            </a:r>
            <a:endParaRPr lang="ru-RU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" name="Рисунок 2" descr="budget_profit.png"/>
          <p:cNvPicPr>
            <a:picLocks noChangeAspect="1"/>
          </p:cNvPicPr>
          <p:nvPr/>
        </p:nvPicPr>
        <p:blipFill>
          <a:blip r:embed="rId2" cstate="print"/>
          <a:srcRect l="52609"/>
          <a:stretch>
            <a:fillRect/>
          </a:stretch>
        </p:blipFill>
        <p:spPr>
          <a:xfrm>
            <a:off x="0" y="1571612"/>
            <a:ext cx="3150657" cy="1584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3286124"/>
            <a:ext cx="328611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Превышение доходов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над расходами образует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положительный остаток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бюджета 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ПРОФИЦИТ</a:t>
            </a:r>
          </a:p>
          <a:p>
            <a:endParaRPr lang="ru-RU" dirty="0"/>
          </a:p>
        </p:txBody>
      </p:sp>
      <p:pic>
        <p:nvPicPr>
          <p:cNvPr id="6" name="Рисунок 5" descr="budget_profit.png"/>
          <p:cNvPicPr>
            <a:picLocks noChangeAspect="1"/>
          </p:cNvPicPr>
          <p:nvPr/>
        </p:nvPicPr>
        <p:blipFill>
          <a:blip r:embed="rId2" cstate="print"/>
          <a:srcRect r="55217"/>
          <a:stretch>
            <a:fillRect/>
          </a:stretch>
        </p:blipFill>
        <p:spPr>
          <a:xfrm>
            <a:off x="6072198" y="1643050"/>
            <a:ext cx="2977223" cy="1584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00628" y="3000372"/>
            <a:ext cx="4143371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ln w="10541" cmpd="sng">
                <a:solidFill>
                  <a:schemeClr val="tx1"/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Если расходная часть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бюджета превышает 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доходную,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то бюджет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формируется  с</a:t>
            </a:r>
          </a:p>
          <a:p>
            <a:pPr algn="ctr"/>
            <a:r>
              <a:rPr lang="ru-RU" sz="24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ДЕФИЦИТОМ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ДОХОДЫ БЮДЖЕТА</a:t>
            </a:r>
            <a:endParaRPr lang="ru-RU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1285860"/>
            <a:ext cx="321471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</a:rPr>
              <a:t>НАЛОГОВЫЕ ДОХОДЫ:</a:t>
            </a:r>
          </a:p>
          <a:p>
            <a:pPr algn="ctr"/>
            <a:endParaRPr lang="ru-RU" b="1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Поступления от уплаты налогов,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установленных Налоговым кодексом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Российской Федерации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(НДФЛ, налоги на имущество и т.д.)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143636" y="1285860"/>
            <a:ext cx="30003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  <a:cs typeface="Times New Roman" pitchFamily="18" charset="0"/>
              </a:rPr>
              <a:t>БЕЗВОЗМЕЗДНЫЕ ПОСТУПЛЕНИЯ: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Поступления от других бюджетов бюджетной системы Российской Федерации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500298" y="5000636"/>
            <a:ext cx="45720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+mj-lt"/>
                <a:cs typeface="Times New Roman" pitchFamily="18" charset="0"/>
              </a:rPr>
              <a:t>НЕНАЛОГОВЫЕ ДОХОДЫ: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Поступления от использования и продажи имущества, от оказания платных услуг и т.д.</a:t>
            </a:r>
          </a:p>
          <a:p>
            <a:endParaRPr lang="ru-RU" dirty="0"/>
          </a:p>
        </p:txBody>
      </p:sp>
      <p:pic>
        <p:nvPicPr>
          <p:cNvPr id="9" name="Рисунок 8" descr="15dafcf4f6f1d8bfb90c6532e88172e5.jpg"/>
          <p:cNvPicPr>
            <a:picLocks noChangeAspect="1"/>
          </p:cNvPicPr>
          <p:nvPr/>
        </p:nvPicPr>
        <p:blipFill>
          <a:blip r:embed="rId2" cstate="print"/>
          <a:srcRect l="19531" r="20703"/>
          <a:stretch>
            <a:fillRect/>
          </a:stretch>
        </p:blipFill>
        <p:spPr>
          <a:xfrm>
            <a:off x="3071802" y="1071546"/>
            <a:ext cx="3236294" cy="3672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ОСНОВНЫЕ ХАРАКТЕРИСТИКИ БЮДЖЕТА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5" name="Рисунок 4" descr="7645881-Full-sack-Stock-Ph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0364" y="2000240"/>
            <a:ext cx="3317247" cy="370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14744" y="4143380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БЮДЖЕТ</a:t>
            </a:r>
            <a:endParaRPr lang="ru-RU" sz="3200" b="1" dirty="0">
              <a:ln w="10541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71469" y="785794"/>
            <a:ext cx="392909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cap="all" dirty="0" smtClean="0">
                <a:ln w="9000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НАЛОГОВЫЕ И НЕНАЛОГОВЫЕ</a:t>
            </a:r>
          </a:p>
          <a:p>
            <a:pPr algn="ctr"/>
            <a:r>
              <a:rPr lang="ru-RU" b="1" cap="all" dirty="0" smtClean="0">
                <a:ln w="9000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ДОХОДЫ:</a:t>
            </a:r>
          </a:p>
          <a:p>
            <a:pPr algn="ctr"/>
            <a:endParaRPr lang="ru-RU" sz="1400" b="1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налог на доходы физических лиц </a:t>
            </a:r>
          </a:p>
          <a:p>
            <a:pPr algn="ctr"/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500,0  тыс.руб.;</a:t>
            </a:r>
          </a:p>
          <a:p>
            <a:pPr algn="ctr">
              <a:buFont typeface="Wingdings" pitchFamily="2" charset="2"/>
              <a:buChar char="Ø"/>
            </a:pP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доходы от использования имущества, находящегося в  государственной и муниципальной собственности</a:t>
            </a:r>
          </a:p>
          <a:p>
            <a:pPr algn="ctr"/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150,0 тыс.руб.;</a:t>
            </a:r>
          </a:p>
          <a:p>
            <a:pPr algn="ctr">
              <a:buFont typeface="Wingdings" pitchFamily="2" charset="2"/>
              <a:buChar char="Ø"/>
            </a:pP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налог на имущество физических лиц</a:t>
            </a:r>
          </a:p>
          <a:p>
            <a:pPr algn="ctr"/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20,0 </a:t>
            </a: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тыс.руб.;</a:t>
            </a:r>
          </a:p>
          <a:p>
            <a:pPr algn="ctr">
              <a:buFont typeface="Wingdings" pitchFamily="2" charset="2"/>
              <a:buChar char="Ø"/>
            </a:pP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земельный налог с юридических лиц </a:t>
            </a:r>
          </a:p>
          <a:p>
            <a:pPr algn="ctr"/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399,0 тыс.руб.;</a:t>
            </a:r>
          </a:p>
          <a:p>
            <a:pPr algn="ctr">
              <a:buFont typeface="Wingdings" pitchFamily="2" charset="2"/>
              <a:buChar char="Ø"/>
            </a:pP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земельный налог с физических лиц</a:t>
            </a:r>
          </a:p>
          <a:p>
            <a:pPr algn="ctr"/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55,0 </a:t>
            </a: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тыс.руб.;</a:t>
            </a:r>
          </a:p>
          <a:p>
            <a:pPr algn="ctr">
              <a:buFont typeface="Wingdings" pitchFamily="2" charset="2"/>
              <a:buChar char="Ø"/>
            </a:pP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государственная пошлина </a:t>
            </a:r>
          </a:p>
          <a:p>
            <a:pPr algn="ctr"/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2,0 тыс.руб.;</a:t>
            </a:r>
          </a:p>
          <a:p>
            <a:pPr algn="ctr">
              <a:buFont typeface="Wingdings" pitchFamily="2" charset="2"/>
              <a:buChar char="Ø"/>
            </a:pP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прочие неналоговые доходы </a:t>
            </a:r>
          </a:p>
          <a:p>
            <a:pPr algn="ctr"/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60,0 тыс.руб.</a:t>
            </a:r>
          </a:p>
          <a:p>
            <a:pPr algn="ctr"/>
            <a:endParaRPr lang="ru-RU" sz="1400" b="1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cap="all" dirty="0" smtClean="0">
                <a:ln w="9000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БЕЗВОЗМЕЗДНЫЕ ПОСТУПЛЕНИЯ </a:t>
            </a:r>
          </a:p>
          <a:p>
            <a:pPr algn="ctr"/>
            <a:endParaRPr lang="ru-RU" sz="1400" b="1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4259,0 </a:t>
            </a:r>
            <a:r>
              <a:rPr lang="ru-RU" sz="1400" b="1" dirty="0" smtClean="0">
                <a:ln w="10541" cmpd="sng">
                  <a:solidFill>
                    <a:sysClr val="windowText" lastClr="000000"/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  <a:p>
            <a:pPr algn="ctr"/>
            <a:endParaRPr lang="ru-RU" sz="1400" b="1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  <a:p>
            <a:pPr algn="ctr"/>
            <a:endParaRPr lang="ru-RU" sz="1400" b="1" dirty="0" smtClean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  <a:p>
            <a:pPr algn="ctr"/>
            <a:endParaRPr lang="ru-RU" sz="1400" b="1" dirty="0">
              <a:ln w="10541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00760" y="928670"/>
            <a:ext cx="314324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+mj-lt"/>
              </a:rPr>
              <a:t>ОБЩЕГОСУДАРСТВЕННЫЕ ВОПРОСЫ</a:t>
            </a:r>
          </a:p>
          <a:p>
            <a:pPr algn="ctr"/>
            <a:r>
              <a:rPr lang="ru-RU" sz="1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</a:rPr>
              <a:t>3427,6 </a:t>
            </a:r>
            <a:r>
              <a:rPr lang="ru-RU" sz="1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</a:rPr>
              <a:t>тыс.руб.</a:t>
            </a:r>
          </a:p>
          <a:p>
            <a:pPr algn="ctr"/>
            <a:endParaRPr lang="ru-RU" sz="1400" b="1" dirty="0" smtClean="0">
              <a:ln w="10541" cmpd="sng">
                <a:solidFill>
                  <a:schemeClr val="tx1"/>
                </a:solidFill>
                <a:prstDash val="solid"/>
              </a:ln>
              <a:latin typeface="+mj-lt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+mj-lt"/>
                <a:cs typeface="Times New Roman" pitchFamily="18" charset="0"/>
              </a:rPr>
              <a:t>НАЦИОНАЛЬНАЯ ОБОРОНА </a:t>
            </a:r>
          </a:p>
          <a:p>
            <a:pPr algn="ctr"/>
            <a:r>
              <a:rPr lang="ru-RU" sz="1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Times New Roman" pitchFamily="18" charset="0"/>
              </a:rPr>
              <a:t>156,8 </a:t>
            </a:r>
            <a:r>
              <a:rPr lang="ru-RU" sz="1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Times New Roman" pitchFamily="18" charset="0"/>
              </a:rPr>
              <a:t>тыс.руб.</a:t>
            </a:r>
          </a:p>
          <a:p>
            <a:pPr algn="ctr"/>
            <a:endParaRPr lang="ru-RU" sz="1400" b="1" dirty="0" smtClean="0">
              <a:ln w="10541" cmpd="sng">
                <a:solidFill>
                  <a:schemeClr val="tx1"/>
                </a:solidFill>
                <a:prstDash val="solid"/>
              </a:ln>
              <a:latin typeface="+mj-lt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+mj-lt"/>
                <a:cs typeface="Times New Roman" pitchFamily="18" charset="0"/>
              </a:rPr>
              <a:t>НАЦИОНАЛЬНАЯ БЕЗОПАСНОСТЬ И ПРАВООХРАНИТЕЛЬЯ ДЕЯТЕЛЬНОСТЬ </a:t>
            </a:r>
            <a:r>
              <a:rPr lang="ru-RU" sz="1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Times New Roman" pitchFamily="18" charset="0"/>
              </a:rPr>
              <a:t>88,0 тыс.руб.</a:t>
            </a:r>
          </a:p>
          <a:p>
            <a:pPr algn="ctr"/>
            <a:endParaRPr lang="ru-RU" sz="1400" b="1" dirty="0" smtClean="0">
              <a:ln w="10541" cmpd="sng">
                <a:solidFill>
                  <a:schemeClr val="tx1"/>
                </a:solidFill>
                <a:prstDash val="solid"/>
              </a:ln>
              <a:latin typeface="+mj-lt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+mj-lt"/>
                <a:cs typeface="Times New Roman" pitchFamily="18" charset="0"/>
              </a:rPr>
              <a:t>НАЦИОНАЛЬНАЯ ЭКОНОМИКА </a:t>
            </a:r>
          </a:p>
          <a:p>
            <a:pPr algn="ctr"/>
            <a:r>
              <a:rPr lang="ru-RU" sz="1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Times New Roman" pitchFamily="18" charset="0"/>
              </a:rPr>
              <a:t>368,0 </a:t>
            </a:r>
            <a:r>
              <a:rPr lang="ru-RU" sz="1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Times New Roman" pitchFamily="18" charset="0"/>
              </a:rPr>
              <a:t>тыс.руб.</a:t>
            </a:r>
          </a:p>
          <a:p>
            <a:pPr algn="ctr"/>
            <a:endParaRPr lang="ru-RU" sz="1400" b="1" dirty="0" smtClean="0">
              <a:ln w="10541" cmpd="sng">
                <a:solidFill>
                  <a:schemeClr val="tx1"/>
                </a:solidFill>
                <a:prstDash val="solid"/>
              </a:ln>
              <a:latin typeface="+mj-lt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+mj-lt"/>
                <a:cs typeface="Times New Roman" pitchFamily="18" charset="0"/>
              </a:rPr>
              <a:t>ЖИЛИЩНО-КОММУНАЛЬНОЕ ХОЗЯЙСТВО </a:t>
            </a:r>
          </a:p>
          <a:p>
            <a:pPr algn="ctr"/>
            <a:r>
              <a:rPr lang="ru-RU" sz="1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Times New Roman" pitchFamily="18" charset="0"/>
              </a:rPr>
              <a:t>155,2 </a:t>
            </a:r>
            <a:r>
              <a:rPr lang="ru-RU" sz="1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Times New Roman" pitchFamily="18" charset="0"/>
              </a:rPr>
              <a:t>тыс.руб.</a:t>
            </a:r>
          </a:p>
          <a:p>
            <a:pPr algn="ctr"/>
            <a:endParaRPr lang="ru-RU" sz="1400" b="1" dirty="0" smtClean="0">
              <a:ln w="10541" cmpd="sng">
                <a:solidFill>
                  <a:schemeClr val="tx1"/>
                </a:solidFill>
                <a:prstDash val="solid"/>
              </a:ln>
              <a:latin typeface="+mj-lt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+mj-lt"/>
                <a:cs typeface="Times New Roman" pitchFamily="18" charset="0"/>
              </a:rPr>
              <a:t>ОБРАЗОВАНИЕ </a:t>
            </a:r>
          </a:p>
          <a:p>
            <a:pPr algn="ctr"/>
            <a:r>
              <a:rPr lang="ru-RU" sz="1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Times New Roman" pitchFamily="18" charset="0"/>
              </a:rPr>
              <a:t>1,0 тыс.руб.</a:t>
            </a:r>
          </a:p>
          <a:p>
            <a:pPr algn="ctr"/>
            <a:endParaRPr lang="ru-RU" sz="1400" b="1" dirty="0" smtClean="0">
              <a:ln w="10541" cmpd="sng">
                <a:solidFill>
                  <a:schemeClr val="tx1"/>
                </a:solidFill>
                <a:prstDash val="solid"/>
              </a:ln>
              <a:latin typeface="+mj-lt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+mj-lt"/>
                <a:cs typeface="Times New Roman" pitchFamily="18" charset="0"/>
              </a:rPr>
              <a:t>КУЛЬТУРА И КИНЕМАТОГРАФИЯ </a:t>
            </a:r>
          </a:p>
          <a:p>
            <a:pPr algn="ctr"/>
            <a:r>
              <a:rPr lang="ru-RU" sz="1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Times New Roman" pitchFamily="18" charset="0"/>
              </a:rPr>
              <a:t>881,4 </a:t>
            </a:r>
            <a:r>
              <a:rPr lang="ru-RU" sz="1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Times New Roman" pitchFamily="18" charset="0"/>
              </a:rPr>
              <a:t>тыс.руб.</a:t>
            </a:r>
          </a:p>
          <a:p>
            <a:pPr algn="ctr"/>
            <a:endParaRPr lang="ru-RU" sz="1400" b="1" dirty="0" smtClean="0">
              <a:ln w="10541" cmpd="sng">
                <a:solidFill>
                  <a:schemeClr val="tx1"/>
                </a:solidFill>
                <a:prstDash val="solid"/>
              </a:ln>
              <a:latin typeface="+mj-lt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latin typeface="+mj-lt"/>
                <a:cs typeface="Times New Roman" pitchFamily="18" charset="0"/>
              </a:rPr>
              <a:t>СОЦИАЛЬНАЯ ПОЛИТИКА </a:t>
            </a:r>
          </a:p>
          <a:p>
            <a:pPr algn="ctr"/>
            <a:r>
              <a:rPr lang="ru-RU" sz="1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Times New Roman" pitchFamily="18" charset="0"/>
              </a:rPr>
              <a:t>370,0 </a:t>
            </a:r>
            <a:r>
              <a:rPr lang="ru-RU" sz="14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+mj-lt"/>
                <a:cs typeface="Times New Roman" pitchFamily="18" charset="0"/>
              </a:rPr>
              <a:t>тыс. руб.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СТРУКТУРА ДОХОДОВ БЮДЖЕТА НА </a:t>
            </a:r>
          </a:p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2024 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год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1714480" y="857232"/>
            <a:ext cx="396000" cy="792000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6929454" y="785794"/>
            <a:ext cx="396000" cy="792000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06" y="1643050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</a:rPr>
              <a:t>СОБСТВЕННЫЕ ДОХОДЫ</a:t>
            </a:r>
            <a:endParaRPr lang="ru-RU" sz="2400" b="1" dirty="0">
              <a:ln w="10541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57818" y="1714488"/>
            <a:ext cx="3643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</a:rPr>
              <a:t>БЕЗВОЗМЕЗДНЫЕ ПОСТУПЛЕНИЯ</a:t>
            </a:r>
            <a:endParaRPr lang="ru-RU" sz="2400" b="1" dirty="0">
              <a:ln w="10541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000240"/>
            <a:ext cx="441322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налог на доходы физических лиц</a:t>
            </a:r>
          </a:p>
          <a:p>
            <a:pPr algn="ctr"/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500,0  тыс.руб.</a:t>
            </a: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>
              <a:buFont typeface="Wingdings" pitchFamily="2" charset="2"/>
              <a:buChar char="q"/>
            </a:pP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доходы от использования имущества, </a:t>
            </a:r>
          </a:p>
          <a:p>
            <a:pPr algn="ctr"/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находящегося в  государственной и </a:t>
            </a:r>
          </a:p>
          <a:p>
            <a:pPr algn="ctr"/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муниципальной собственности</a:t>
            </a:r>
          </a:p>
          <a:p>
            <a:pPr algn="ctr"/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150,0 тыс.руб.</a:t>
            </a: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>
              <a:buFont typeface="Wingdings" pitchFamily="2" charset="2"/>
              <a:buChar char="q"/>
            </a:pP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налог на имущество физических лиц </a:t>
            </a:r>
          </a:p>
          <a:p>
            <a:pPr algn="ctr"/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20,0 </a:t>
            </a: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тыс.руб.</a:t>
            </a: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>
              <a:buFont typeface="Wingdings" pitchFamily="2" charset="2"/>
              <a:buChar char="q"/>
            </a:pP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земельный налог с юридических лиц</a:t>
            </a:r>
          </a:p>
          <a:p>
            <a:pPr algn="ctr"/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399,0 тыс.руб.</a:t>
            </a: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>
              <a:buFont typeface="Wingdings" pitchFamily="2" charset="2"/>
              <a:buChar char="q"/>
            </a:pP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земельный налог с физических лиц</a:t>
            </a:r>
          </a:p>
          <a:p>
            <a:pPr algn="ctr"/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55,0 </a:t>
            </a: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тыс.руб.</a:t>
            </a: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>
              <a:buFont typeface="Wingdings" pitchFamily="2" charset="2"/>
              <a:buChar char="q"/>
            </a:pP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государственная пошлина</a:t>
            </a:r>
          </a:p>
          <a:p>
            <a:pPr algn="ctr"/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2,0 тыс.руб.</a:t>
            </a: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>
              <a:buFont typeface="Wingdings" pitchFamily="2" charset="2"/>
              <a:buChar char="q"/>
            </a:pP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прочие неналоговые доходы</a:t>
            </a:r>
          </a:p>
          <a:p>
            <a:pPr algn="ctr"/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60,0 тыс.руб.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714876" y="2571744"/>
            <a:ext cx="44291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дотации</a:t>
            </a:r>
          </a:p>
          <a:p>
            <a:pPr algn="ctr"/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2530,7 </a:t>
            </a: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тыс.руб.</a:t>
            </a: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>
              <a:buFont typeface="Wingdings" pitchFamily="2" charset="2"/>
              <a:buChar char="q"/>
            </a:pP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иные межбюджетные трансферты </a:t>
            </a:r>
          </a:p>
          <a:p>
            <a:pPr algn="ctr"/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1579,0 </a:t>
            </a: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тыс.руб. </a:t>
            </a:r>
          </a:p>
          <a:p>
            <a:pPr algn="ctr">
              <a:buFont typeface="Wingdings" pitchFamily="2" charset="2"/>
              <a:buChar char="q"/>
            </a:pP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субвенции на осуществление первичного воинского учета на территориях, где отсутствуют военные комиссариаты </a:t>
            </a:r>
          </a:p>
          <a:p>
            <a:pPr algn="ctr"/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149,3 </a:t>
            </a:r>
            <a:r>
              <a:rPr lang="ru-RU" b="1" dirty="0" smtClean="0">
                <a:ln w="10541" cmpd="sng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dirty="0" smtClean="0">
              <a:ln w="10541" cmpd="sng">
                <a:solidFill>
                  <a:srgbClr val="002060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928670"/>
          </a:xfrm>
        </p:spPr>
        <p:txBody>
          <a:bodyPr>
            <a:noAutofit/>
          </a:bodyPr>
          <a:lstStyle/>
          <a:p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Структура расходов бюджета </a:t>
            </a:r>
            <a:b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</a:b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на 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2024 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>год, тыс. руб.</a:t>
            </a:r>
            <a:r>
              <a:rPr lang="ru-RU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3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</a:rPr>
            </a:br>
            <a:endParaRPr lang="ru-RU" sz="3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578647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8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Всего расходы бюджета Новомихайловского сельсовета, сформированные по разделам </a:t>
            </a:r>
          </a:p>
          <a:p>
            <a:pPr algn="ctr">
              <a:buNone/>
            </a:pPr>
            <a:r>
              <a:rPr lang="ru-RU" sz="18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на  </a:t>
            </a:r>
            <a:r>
              <a:rPr lang="ru-RU" sz="18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8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8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5448,0  </a:t>
            </a:r>
            <a:r>
              <a:rPr lang="ru-RU" sz="1800" b="1" dirty="0" smtClean="0">
                <a:ln w="10541" cmpd="sng">
                  <a:solidFill>
                    <a:schemeClr val="tx1"/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тыс.руб. </a:t>
            </a:r>
          </a:p>
          <a:p>
            <a:pPr algn="ctr">
              <a:buNone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357298"/>
          <a:ext cx="9144000" cy="5500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ЧТО ТАКОЕ МУНИЦИПАЛЬНАЯ </a:t>
            </a:r>
          </a:p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/>
              </a:rPr>
              <a:t>ПРОГРАММА?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7859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33AE22"/>
                </a:solidFill>
                <a:latin typeface="+mj-lt"/>
              </a:rPr>
              <a:t>Муниципальная программа – это документ, определяющий:</a:t>
            </a:r>
            <a:endParaRPr lang="ru-RU" sz="3600" b="1" dirty="0">
              <a:ln w="10541" cmpd="sng">
                <a:solidFill>
                  <a:schemeClr val="tx1"/>
                </a:solidFill>
                <a:prstDash val="solid"/>
              </a:ln>
              <a:solidFill>
                <a:srgbClr val="33AE22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3071810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ru-RU" sz="28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цели и задачи государственной политики в </a:t>
            </a:r>
          </a:p>
          <a:p>
            <a:pPr algn="ctr"/>
            <a:r>
              <a:rPr lang="ru-RU" sz="28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определенной сфере;</a:t>
            </a:r>
          </a:p>
          <a:p>
            <a:pPr algn="ctr">
              <a:buFontTx/>
              <a:buChar char="-"/>
            </a:pPr>
            <a:endParaRPr lang="ru-RU" sz="2800" b="1" dirty="0" smtClean="0">
              <a:ln w="10541" cmpd="sng">
                <a:solidFill>
                  <a:schemeClr val="tx1"/>
                </a:solidFill>
                <a:prstDash val="solid"/>
              </a:ln>
            </a:endParaRPr>
          </a:p>
          <a:p>
            <a:pPr algn="ctr">
              <a:buFont typeface="Wingdings" pitchFamily="2" charset="2"/>
              <a:buChar char="ü"/>
            </a:pPr>
            <a:r>
              <a:rPr lang="ru-RU" sz="28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способы их достижения;</a:t>
            </a:r>
          </a:p>
          <a:p>
            <a:pPr algn="ctr">
              <a:buFontTx/>
              <a:buChar char="-"/>
            </a:pPr>
            <a:endParaRPr lang="ru-RU" sz="2800" b="1" dirty="0" smtClean="0">
              <a:ln w="10541" cmpd="sng">
                <a:solidFill>
                  <a:schemeClr val="tx1"/>
                </a:solidFill>
                <a:prstDash val="solid"/>
              </a:ln>
            </a:endParaRPr>
          </a:p>
          <a:p>
            <a:pPr algn="ctr">
              <a:buFont typeface="Wingdings" pitchFamily="2" charset="2"/>
              <a:buChar char="ü"/>
            </a:pPr>
            <a:r>
              <a:rPr lang="ru-RU" sz="2800" b="1" dirty="0" smtClean="0">
                <a:ln w="10541" cmpd="sng">
                  <a:solidFill>
                    <a:schemeClr val="tx1"/>
                  </a:solidFill>
                  <a:prstDash val="solid"/>
                </a:ln>
              </a:rPr>
              <a:t>объемы используемых финансовых ресурсов.</a:t>
            </a:r>
            <a:endParaRPr lang="ru-RU" sz="2800" b="1" dirty="0">
              <a:ln w="10541" cmpd="sng">
                <a:solidFill>
                  <a:schemeClr val="tx1"/>
                </a:solidFill>
                <a:prstDash val="solid"/>
              </a:ln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1005</TotalTime>
  <Words>716</Words>
  <Application>Microsoft Office PowerPoint</Application>
  <PresentationFormat>Экран (4:3)</PresentationFormat>
  <Paragraphs>184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Структура расходов бюджета  на 2024 год, тыс. руб. 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  муниципального образования Переясловский сельсовет Октябрьского района Амурской области на 2016 год</dc:title>
  <dc:creator>Olga</dc:creator>
  <cp:lastModifiedBy>Наталья</cp:lastModifiedBy>
  <cp:revision>133</cp:revision>
  <dcterms:created xsi:type="dcterms:W3CDTF">2015-12-28T03:04:12Z</dcterms:created>
  <dcterms:modified xsi:type="dcterms:W3CDTF">2023-11-14T04:08:47Z</dcterms:modified>
</cp:coreProperties>
</file>